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98" r:id="rId2"/>
    <p:sldId id="358" r:id="rId3"/>
    <p:sldId id="1405" r:id="rId4"/>
    <p:sldId id="1435" r:id="rId5"/>
    <p:sldId id="1436" r:id="rId6"/>
    <p:sldId id="360" r:id="rId7"/>
    <p:sldId id="361" r:id="rId8"/>
    <p:sldId id="363" r:id="rId9"/>
    <p:sldId id="364" r:id="rId10"/>
    <p:sldId id="365" r:id="rId11"/>
    <p:sldId id="366" r:id="rId12"/>
    <p:sldId id="367" r:id="rId13"/>
    <p:sldId id="300" r:id="rId14"/>
  </p:sldIdLst>
  <p:sldSz cx="9144000" cy="5715000" type="screen16x10"/>
  <p:notesSz cx="6797675" cy="9928225"/>
  <p:custDataLst>
    <p:tags r:id="rId17"/>
  </p:custDataLst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342" userDrawn="1">
          <p15:clr>
            <a:srgbClr val="A4A3A4"/>
          </p15:clr>
        </p15:guide>
        <p15:guide id="3" pos="158" userDrawn="1">
          <p15:clr>
            <a:srgbClr val="A4A3A4"/>
          </p15:clr>
        </p15:guide>
        <p15:guide id="4" pos="5465">
          <p15:clr>
            <a:srgbClr val="A4A3A4"/>
          </p15:clr>
        </p15:guide>
        <p15:guide id="5" orient="horz" pos="8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9E"/>
    <a:srgbClr val="FF0000"/>
    <a:srgbClr val="00549F"/>
    <a:srgbClr val="68727F"/>
    <a:srgbClr val="C5C2C1"/>
    <a:srgbClr val="E51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2179" autoAdjust="0"/>
  </p:normalViewPr>
  <p:slideViewPr>
    <p:cSldViewPr snapToGrid="0">
      <p:cViewPr varScale="1">
        <p:scale>
          <a:sx n="111" d="100"/>
          <a:sy n="111" d="100"/>
        </p:scale>
        <p:origin x="120" y="930"/>
      </p:cViewPr>
      <p:guideLst>
        <p:guide orient="horz" pos="1007"/>
        <p:guide orient="horz" pos="3342"/>
        <p:guide pos="158"/>
        <p:guide pos="5465"/>
        <p:guide orient="horz" pos="8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4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4194" y="263916"/>
            <a:ext cx="5851979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35271" y="9530632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FC41D466-8F4A-4119-9B58-974AA754EFF4}" type="datetime1">
              <a:rPr lang="de-DE" sz="900" smtClean="0"/>
              <a:t>21.06.2022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4195" y="95306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15041" y="95306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3885" y="265796"/>
            <a:ext cx="5852066" cy="49813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4571" y="9529534"/>
            <a:ext cx="642300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AE4AA3CB-87CD-4AB1-A12D-3EE017DC6BBD}" type="datetime1">
              <a:rPr lang="de-DE" smtClean="0"/>
              <a:t>21.06.2022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4194" y="941334"/>
            <a:ext cx="5851979" cy="365922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5542" tIns="47771" rIns="95542" bIns="47771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4194" y="4777959"/>
            <a:ext cx="5851979" cy="390923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3885" y="9529534"/>
            <a:ext cx="4460416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16037" y="9529534"/>
            <a:ext cx="356834" cy="1563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everybody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research assistant at university of Stuttgart</a:t>
            </a:r>
          </a:p>
          <a:p>
            <a:r>
              <a:rPr lang="en-US" dirty="0"/>
              <a:t>Present an extension to our SCOLAR framework towards &lt;title&gt;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6E5DEF-642A-4A8B-ABEB-94AAA81288DB}" type="datetime1">
              <a:rPr lang="de-DE" smtClean="0"/>
              <a:t>21.06.2022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successful </a:t>
            </a:r>
            <a:r>
              <a:rPr lang="en-US" dirty="0" err="1"/>
              <a:t>mde</a:t>
            </a:r>
            <a:r>
              <a:rPr lang="en-US" dirty="0"/>
              <a:t> we need useful modeling languages</a:t>
            </a:r>
          </a:p>
          <a:p>
            <a:r>
              <a:rPr lang="en-US" dirty="0"/>
              <a:t>However, engineering is challenging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Therefore, we believe that we …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4AA3CB-87CD-4AB1-A12D-3EE017DC6BBD}" type="datetime1">
              <a:rPr lang="de-DE" smtClean="0"/>
              <a:t>21.06.2022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4AA3CB-87CD-4AB1-A12D-3EE017DC6BBD}" type="datetime1">
              <a:rPr lang="de-DE" smtClean="0"/>
              <a:t>21.06.2022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2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Scenario: </a:t>
            </a:r>
          </a:p>
          <a:p>
            <a:pPr lvl="1"/>
            <a:r>
              <a:rPr lang="en-US" dirty="0"/>
              <a:t>Robots with controller and attached temperature and CO2 sensor drives around rooms and can give an alert whenever a certain threshold is passed.</a:t>
            </a:r>
          </a:p>
          <a:p>
            <a:pPr lvl="1"/>
            <a:r>
              <a:rPr lang="en-US" dirty="0"/>
              <a:t>Rooms can then activate their ventilation system to improve air quality</a:t>
            </a:r>
          </a:p>
          <a:p>
            <a:pPr lvl="0"/>
            <a:r>
              <a:rPr lang="en-US" dirty="0"/>
              <a:t>Transforming from a DTDL -&gt; DTUML -&gt; TM</a:t>
            </a:r>
          </a:p>
          <a:p>
            <a:pPr lvl="0"/>
            <a:r>
              <a:rPr lang="en-US" dirty="0"/>
              <a:t>But: loose of information that is specific to platforms and not applicable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4AA3CB-87CD-4AB1-A12D-3EE017DC6BBD}" type="datetime1">
              <a:rPr lang="de-DE" smtClean="0"/>
              <a:t>21.06.2022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9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500" b="0" dirty="0"/>
              <a:t>Modeling and Analysis of Real Time Embedded Systems (MARTE)</a:t>
            </a:r>
          </a:p>
          <a:p>
            <a:pPr marL="180975" marR="0" lvl="0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language family including code generation specific to DT platforms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4AA3CB-87CD-4AB1-A12D-3EE017DC6BBD}" type="datetime1">
              <a:rPr lang="de-DE" smtClean="0"/>
              <a:t>21.06.2022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3550" y="941388"/>
            <a:ext cx="5853113" cy="36591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2AA1486-E73E-416B-A153-35763A34A2E0}" type="datetime1">
              <a:rPr lang="de-DE" smtClean="0"/>
              <a:t>21.06.2022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9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1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8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2/3 +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5292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35A2-5215-4282-BB74-A8E12402DCB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6926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B5AD-33CB-41B5-86EA-9F776BBA44B7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Dre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2D46-73CA-4B6F-9E10-19B425E80577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2628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325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58000" y="1597026"/>
            <a:ext cx="2628000" cy="239148"/>
          </a:xfrm>
        </p:spPr>
        <p:txBody>
          <a:bodyPr anchor="t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noProof="0" dirty="0"/>
              <a:t>Textmasterformat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725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Zweier 2/3+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5292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C73AB-FCB2-40F7-BEF6-698140B5DC3D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1597026"/>
            <a:ext cx="5292000" cy="239148"/>
          </a:xfrm>
        </p:spPr>
        <p:txBody>
          <a:bodyPr lIns="0" tIns="0" rIns="0" bIns="0" anchor="t"/>
          <a:lstStyle>
            <a:lvl1pPr marL="0" indent="0">
              <a:buNone/>
              <a:defRPr lang="de-DE" sz="1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 dirty="0"/>
              <a:t>Textmasterformat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6048000" y="1597026"/>
            <a:ext cx="2628000" cy="239148"/>
          </a:xfrm>
        </p:spPr>
        <p:txBody>
          <a:bodyPr anchor="t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dirty="0"/>
              <a:t>Textmasterformat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de-DE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8"/>
          </p:nvPr>
        </p:nvSpPr>
        <p:spPr>
          <a:xfrm>
            <a:off x="6048000" y="1909916"/>
            <a:ext cx="2628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532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5">
          <p15:clr>
            <a:srgbClr val="FBAE40"/>
          </p15:clr>
        </p15:guide>
        <p15:guide id="2" orient="horz" pos="11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62EC9-E23C-4643-B594-899A91FBEA0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B8BF9-E234-4BCB-8D18-5A44EFCDE84A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6760800" y="1597275"/>
            <a:ext cx="1915200" cy="34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12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C51E5-9134-4A85-B15B-C902FA88CB9B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0" y="1597025"/>
            <a:ext cx="396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rund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D4A3-1794-4104-A7DB-1DEAA51D5F09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6058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800912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37189" y="1605824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0" hasCustomPrompt="1"/>
          </p:nvPr>
        </p:nvSpPr>
        <p:spPr>
          <a:xfrm>
            <a:off x="1837189" y="2800912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21" hasCustomPrompt="1"/>
          </p:nvPr>
        </p:nvSpPr>
        <p:spPr>
          <a:xfrm>
            <a:off x="1837189" y="3996000"/>
            <a:ext cx="6838498" cy="108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6FA7C-07FF-4356-8847-CE56A1A33BB1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6984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60000" y="15970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60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984000" y="3397525"/>
            <a:ext cx="1692000" cy="169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3855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13" y="533846"/>
            <a:ext cx="851775" cy="39737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itel 13"/>
          <p:cNvSpPr>
            <a:spLocks noGrp="1" noChangeAspect="1"/>
          </p:cNvSpPr>
          <p:nvPr>
            <p:ph type="ctrTitle" hasCustomPrompt="1"/>
          </p:nvPr>
        </p:nvSpPr>
        <p:spPr>
          <a:xfrm>
            <a:off x="4572000" y="341830"/>
            <a:ext cx="4572000" cy="5373170"/>
          </a:xfrm>
          <a:custGeom>
            <a:avLst/>
            <a:gdLst>
              <a:gd name="connsiteX0" fmla="*/ 2989655 w 4572000"/>
              <a:gd name="connsiteY0" fmla="*/ 0 h 5373170"/>
              <a:gd name="connsiteX1" fmla="*/ 4570597 w 4572000"/>
              <a:gd name="connsiteY1" fmla="*/ 451729 h 5373170"/>
              <a:gd name="connsiteX2" fmla="*/ 4572000 w 4572000"/>
              <a:gd name="connsiteY2" fmla="*/ 452714 h 5373170"/>
              <a:gd name="connsiteX3" fmla="*/ 4572000 w 4572000"/>
              <a:gd name="connsiteY3" fmla="*/ 5373170 h 5373170"/>
              <a:gd name="connsiteX4" fmla="*/ 1190328 w 4572000"/>
              <a:gd name="connsiteY4" fmla="*/ 5373170 h 5373170"/>
              <a:gd name="connsiteX5" fmla="*/ 1087958 w 4572000"/>
              <a:gd name="connsiteY5" fmla="*/ 5296619 h 5373170"/>
              <a:gd name="connsiteX6" fmla="*/ 0 w 4572000"/>
              <a:gd name="connsiteY6" fmla="*/ 2989655 h 5373170"/>
              <a:gd name="connsiteX7" fmla="*/ 2989655 w 4572000"/>
              <a:gd name="connsiteY7" fmla="*/ 0 h 537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5373170">
                <a:moveTo>
                  <a:pt x="2989655" y="0"/>
                </a:moveTo>
                <a:cubicBezTo>
                  <a:pt x="3570135" y="0"/>
                  <a:pt x="4111974" y="165435"/>
                  <a:pt x="4570597" y="451729"/>
                </a:cubicBezTo>
                <a:lnTo>
                  <a:pt x="4572000" y="452714"/>
                </a:lnTo>
                <a:lnTo>
                  <a:pt x="4572000" y="5373170"/>
                </a:lnTo>
                <a:lnTo>
                  <a:pt x="1190328" y="5373170"/>
                </a:lnTo>
                <a:lnTo>
                  <a:pt x="1087958" y="5296619"/>
                </a:lnTo>
                <a:cubicBezTo>
                  <a:pt x="423514" y="4748273"/>
                  <a:pt x="0" y="3918422"/>
                  <a:pt x="0" y="2989655"/>
                </a:cubicBezTo>
                <a:cubicBezTo>
                  <a:pt x="0" y="1338514"/>
                  <a:pt x="1338514" y="0"/>
                  <a:pt x="2989655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lIns="720000" tIns="1620000" rIns="180000" bIns="0" anchor="t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Einen langen Titel </a:t>
            </a:r>
            <a:br>
              <a:rPr lang="de-DE" dirty="0"/>
            </a:br>
            <a:r>
              <a:rPr lang="de-DE" dirty="0"/>
              <a:t>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20689" y="1597025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00" y="3734125"/>
            <a:ext cx="1355400" cy="1355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997529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Institute for Control Engineering of Machine</a:t>
            </a: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dirty="0"/>
              <a:t>Tools and Manufacturing Units (ISW)</a:t>
            </a:r>
          </a:p>
        </p:txBody>
      </p:sp>
      <p:pic>
        <p:nvPicPr>
          <p:cNvPr id="12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3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4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9856-4B85-4182-B451-2CEF0ED27C7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749687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17" hasCustomPrompt="1"/>
          </p:nvPr>
        </p:nvSpPr>
        <p:spPr>
          <a:xfrm>
            <a:off x="4719600" y="15970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/>
              <a:t>Bild durch Klicken auf Symbol hinzufügen</a:t>
            </a:r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4719600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0"/>
          </p:nvPr>
        </p:nvSpPr>
        <p:spPr>
          <a:xfrm>
            <a:off x="6749687" y="3397525"/>
            <a:ext cx="1926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spcCol="28800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16527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quer + 2 Bilder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12FD5-70F4-48C0-9881-21A490ED252D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21121" y="1597024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721121" y="3397525"/>
            <a:ext cx="3960000" cy="1692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6"/>
          </p:nvPr>
        </p:nvSpPr>
        <p:spPr>
          <a:xfrm>
            <a:off x="468000" y="3397525"/>
            <a:ext cx="3960000" cy="16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485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er 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605823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897674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189525"/>
            <a:ext cx="1440000" cy="9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2FD-0355-4412-9B4E-A49591BDCDFD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14025" y="160582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2114025" y="2897674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2114025" y="4189525"/>
            <a:ext cx="6561661" cy="9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75244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6B80-D2C2-45EB-B839-EEB4C40803F1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Untertitel durch Klicken bearbeiten</a:t>
            </a:r>
          </a:p>
          <a:p>
            <a:pPr lvl="0"/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735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4715688" y="2315783"/>
            <a:ext cx="396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97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953464" y="3214800"/>
            <a:ext cx="34848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953464" y="3600000"/>
            <a:ext cx="34848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08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ECEF-7F29-4316-8015-3D87D1883D96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6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7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258000" y="2315783"/>
            <a:ext cx="2628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5623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6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6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048000" y="2315784"/>
            <a:ext cx="2628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42000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3200" y="3214800"/>
            <a:ext cx="22176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3200" y="3600000"/>
            <a:ext cx="22176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0B19-77DA-4BED-9C95-B2DC246AD8E9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33114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00475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00475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71454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671454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0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734682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734682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797909" y="3214799"/>
            <a:ext cx="1764000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797909" y="3809772"/>
            <a:ext cx="1764000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52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5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University of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473969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sz="2000" b="1" noProof="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Institute for Control Engineering of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Machine</a:t>
            </a:r>
            <a:endParaRPr lang="en-US" sz="900" baseline="0" noProof="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>
                <a:solidFill>
                  <a:schemeClr val="bg1"/>
                </a:solidFill>
              </a:rPr>
              <a:t>Tools</a:t>
            </a:r>
            <a:r>
              <a:rPr lang="en-US" sz="900" baseline="0" noProof="0" dirty="0">
                <a:solidFill>
                  <a:schemeClr val="bg1"/>
                </a:solidFill>
              </a:rPr>
              <a:t> </a:t>
            </a:r>
            <a:r>
              <a:rPr lang="en-US" sz="900" noProof="0" dirty="0">
                <a:solidFill>
                  <a:schemeClr val="bg1"/>
                </a:solidFill>
              </a:rPr>
              <a:t>and Manufacturing</a:t>
            </a:r>
            <a:r>
              <a:rPr lang="en-US" sz="900" baseline="0" noProof="0" dirty="0">
                <a:solidFill>
                  <a:schemeClr val="bg1"/>
                </a:solidFill>
              </a:rPr>
              <a:t> Units (ISW)</a:t>
            </a:r>
            <a:endParaRPr lang="en-US" sz="900" noProof="0" dirty="0">
              <a:solidFill>
                <a:schemeClr val="bg1"/>
              </a:solidFill>
            </a:endParaRPr>
          </a:p>
        </p:txBody>
      </p:sp>
      <p:sp>
        <p:nvSpPr>
          <p:cNvPr id="18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chemeClr val="bg1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chemeClr val="bg1"/>
                </a:solidFill>
              </a:rPr>
              <a:t> </a:t>
            </a:r>
            <a:r>
              <a:rPr lang="en-US" sz="1200" noProof="0" dirty="0">
                <a:solidFill>
                  <a:schemeClr val="bg1"/>
                </a:solidFill>
              </a:rPr>
              <a:t>(ISW)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>
                <a:solidFill>
                  <a:schemeClr val="bg1"/>
                </a:solidFill>
              </a:rPr>
              <a:t>Seidenstrasse</a:t>
            </a:r>
            <a:r>
              <a:rPr lang="en-US" noProof="0" dirty="0">
                <a:solidFill>
                  <a:schemeClr val="bg1"/>
                </a:solidFill>
              </a:rPr>
              <a:t> 36 • 70174</a:t>
            </a:r>
            <a:r>
              <a:rPr lang="en-US" baseline="0" noProof="0" dirty="0">
                <a:solidFill>
                  <a:schemeClr val="bg1"/>
                </a:solidFill>
              </a:rPr>
              <a:t> Stuttgart</a:t>
            </a:r>
            <a:r>
              <a:rPr lang="en-US" noProof="0" dirty="0">
                <a:solidFill>
                  <a:schemeClr val="bg1"/>
                </a:solidFill>
              </a:rPr>
              <a:t> •</a:t>
            </a:r>
            <a:r>
              <a:rPr lang="en-US" baseline="0" noProof="0" dirty="0">
                <a:solidFill>
                  <a:schemeClr val="bg1"/>
                </a:solidFill>
              </a:rPr>
              <a:t> Germany</a:t>
            </a:r>
            <a:endParaRPr lang="en-US" noProof="0" dirty="0">
              <a:solidFill>
                <a:schemeClr val="bg1"/>
              </a:solidFill>
            </a:endParaRP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pic>
        <p:nvPicPr>
          <p:cNvPr id="19" name="Grafik 1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pic>
        <p:nvPicPr>
          <p:cNvPr id="24" name="Grafik 17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0" y="344529"/>
            <a:ext cx="2136071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ISW-Bandero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4" y="344529"/>
            <a:ext cx="2136071" cy="431998"/>
          </a:xfrm>
          <a:prstGeom prst="rect">
            <a:avLst/>
          </a:prstGeom>
        </p:spPr>
      </p:pic>
      <p:pic>
        <p:nvPicPr>
          <p:cNvPr id="20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13" y="533846"/>
            <a:ext cx="851775" cy="397378"/>
          </a:xfrm>
          <a:prstGeom prst="rect">
            <a:avLst/>
          </a:prstGeom>
        </p:spPr>
      </p:pic>
      <p:sp>
        <p:nvSpPr>
          <p:cNvPr id="3" name="Rechteck 2"/>
          <p:cNvSpPr/>
          <p:nvPr userDrawn="1"/>
        </p:nvSpPr>
        <p:spPr>
          <a:xfrm>
            <a:off x="0" y="2020185"/>
            <a:ext cx="9144000" cy="1623237"/>
          </a:xfrm>
          <a:prstGeom prst="rect">
            <a:avLst/>
          </a:prstGeom>
          <a:solidFill>
            <a:srgbClr val="E51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74193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17674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email</a:t>
            </a:r>
            <a:r>
              <a:rPr lang="en-US" noProof="0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>
                <a:solidFill>
                  <a:schemeClr val="bg1"/>
                </a:solidFill>
              </a:rPr>
              <a:t>phone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noProof="0" dirty="0"/>
              <a:t>University of</a:t>
            </a:r>
            <a:r>
              <a:rPr lang="en-US" baseline="0" noProof="0" dirty="0"/>
              <a:t> Stuttgart</a:t>
            </a:r>
            <a:endParaRPr lang="en-US" noProof="0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Adresse</a:t>
            </a:r>
            <a:r>
              <a:rPr lang="en-US" noProof="0" dirty="0"/>
              <a:t> </a:t>
            </a:r>
            <a:r>
              <a:rPr lang="en-US" noProof="0" dirty="0" err="1"/>
              <a:t>eingeben</a:t>
            </a:r>
            <a:endParaRPr lang="en-US" noProof="0" dirty="0"/>
          </a:p>
        </p:txBody>
      </p:sp>
      <p:sp>
        <p:nvSpPr>
          <p:cNvPr id="17" name="Textfeld 16"/>
          <p:cNvSpPr txBox="1"/>
          <p:nvPr userDrawn="1"/>
        </p:nvSpPr>
        <p:spPr>
          <a:xfrm>
            <a:off x="996042" y="681643"/>
            <a:ext cx="3940232" cy="415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Institute for Control Engineering of</a:t>
            </a:r>
            <a:r>
              <a:rPr lang="en-US" sz="900" baseline="0" noProof="0" dirty="0"/>
              <a:t> </a:t>
            </a:r>
            <a:r>
              <a:rPr lang="en-US" sz="900" noProof="0" dirty="0"/>
              <a:t>Machine</a:t>
            </a:r>
            <a:endParaRPr lang="en-US" sz="900" baseline="0" noProof="0" dirty="0"/>
          </a:p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900" noProof="0" dirty="0"/>
              <a:t>Tools</a:t>
            </a:r>
            <a:r>
              <a:rPr lang="en-US" sz="900" baseline="0" noProof="0" dirty="0"/>
              <a:t> </a:t>
            </a:r>
            <a:r>
              <a:rPr lang="en-US" sz="900" noProof="0" dirty="0"/>
              <a:t>and Manufacturing</a:t>
            </a:r>
            <a:r>
              <a:rPr lang="en-US" sz="900" baseline="0" noProof="0" dirty="0"/>
              <a:t> Units (ISW)</a:t>
            </a:r>
            <a:endParaRPr lang="en-US" sz="900" noProof="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2177950" y="3888528"/>
            <a:ext cx="5945324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Clr>
                <a:schemeClr val="accent1"/>
              </a:buClr>
              <a:buFontTx/>
              <a:buNone/>
            </a:pPr>
            <a:r>
              <a:rPr lang="en-US" sz="1200" noProof="0" dirty="0">
                <a:solidFill>
                  <a:srgbClr val="68727F"/>
                </a:solidFill>
              </a:rPr>
              <a:t>Institute for Control Engineering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of Machine Tools and Manufacturing Units</a:t>
            </a:r>
            <a:r>
              <a:rPr lang="en-US" sz="1200" baseline="0" noProof="0" dirty="0">
                <a:solidFill>
                  <a:srgbClr val="68727F"/>
                </a:solidFill>
              </a:rPr>
              <a:t> </a:t>
            </a:r>
            <a:r>
              <a:rPr lang="en-US" sz="1200" noProof="0" dirty="0">
                <a:solidFill>
                  <a:srgbClr val="68727F"/>
                </a:solidFill>
              </a:rPr>
              <a:t>(ISW)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2177948" y="4094092"/>
            <a:ext cx="3286505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en-US" noProof="0" dirty="0" err="1"/>
              <a:t>Seidenstrasse</a:t>
            </a:r>
            <a:r>
              <a:rPr lang="en-US" noProof="0" dirty="0"/>
              <a:t> 36 • 70174</a:t>
            </a:r>
            <a:r>
              <a:rPr lang="en-US" baseline="0" noProof="0" dirty="0"/>
              <a:t> Stuttgart</a:t>
            </a:r>
            <a:r>
              <a:rPr lang="en-US" noProof="0" dirty="0"/>
              <a:t> • Germany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en-US" baseline="0" noProof="0" dirty="0"/>
              <a:t> </a:t>
            </a:r>
            <a:endParaRPr lang="en-US" noProof="0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7949" y="2463826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FF9A58-C071-4C0F-B62B-7939E777B445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b="1"/>
              <a:t>MLE ’21 | Jérôme Pfeiffer | jerome.pfeiffer@isw.uni-stuttgart.de </a:t>
            </a:r>
            <a:endParaRPr lang="de-DE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3604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3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58000" y="5547038"/>
            <a:ext cx="1728000" cy="89255"/>
          </a:xfrm>
        </p:spPr>
        <p:txBody>
          <a:bodyPr/>
          <a:lstStyle>
            <a:lvl1pPr>
              <a:defRPr sz="580"/>
            </a:lvl1pPr>
          </a:lstStyle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900000"/>
            <a:ext cx="4956195" cy="222597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10148" y="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E310-4BD5-41B8-B46F-286A2E186764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7999" y="716400"/>
            <a:ext cx="6789011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715688" y="1597025"/>
            <a:ext cx="3960000" cy="2645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 hasCustomPrompt="1"/>
          </p:nvPr>
        </p:nvSpPr>
        <p:spPr>
          <a:xfrm>
            <a:off x="4715688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313" y="396000"/>
            <a:ext cx="6788698" cy="278290"/>
          </a:xfrm>
        </p:spPr>
        <p:txBody>
          <a:bodyPr/>
          <a:lstStyle/>
          <a:p>
            <a:r>
              <a:rPr lang="de-DE" dirty="0"/>
              <a:t>Projektakronym – Projekttitel durch Klicken bearbeiten</a:t>
            </a:r>
          </a:p>
        </p:txBody>
      </p:sp>
      <p:sp>
        <p:nvSpPr>
          <p:cNvPr id="9" name="Bildplatzhalter 8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724775" y="391479"/>
            <a:ext cx="950913" cy="601146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Logo einfügen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7" hasCustomPrompt="1"/>
          </p:nvPr>
        </p:nvSpPr>
        <p:spPr>
          <a:xfrm>
            <a:off x="6062357" y="4414838"/>
            <a:ext cx="1139352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3" name="Bildplatzhalter 9"/>
          <p:cNvSpPr>
            <a:spLocks noGrp="1"/>
          </p:cNvSpPr>
          <p:nvPr>
            <p:ph type="pic" sz="quarter" idx="18" hasCustomPrompt="1"/>
          </p:nvPr>
        </p:nvSpPr>
        <p:spPr>
          <a:xfrm>
            <a:off x="7409027" y="4414838"/>
            <a:ext cx="1266661" cy="674687"/>
          </a:xfrm>
          <a:noFill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Partnerlogo</a:t>
            </a:r>
          </a:p>
        </p:txBody>
      </p:sp>
    </p:spTree>
    <p:extLst>
      <p:ext uri="{BB962C8B-B14F-4D97-AF65-F5344CB8AC3E}">
        <p14:creationId xmlns:p14="http://schemas.microsoft.com/office/powerpoint/2010/main" val="1441205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2005-EFCA-409A-A0A2-4D183BA66AB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8000" y="1597212"/>
            <a:ext cx="2628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01069-F8E9-4320-B996-DD680BE8A038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3258000" y="1596900"/>
            <a:ext cx="2628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073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5" y="5485092"/>
            <a:ext cx="218303" cy="101845"/>
          </a:xfrm>
          <a:prstGeom prst="rect">
            <a:avLst/>
          </a:prstGeom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782" y="5288122"/>
            <a:ext cx="1192687" cy="31496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8400"/>
            <a:ext cx="8207375" cy="3492500"/>
          </a:xfrm>
          <a:prstGeom prst="rect">
            <a:avLst/>
          </a:prstGeom>
        </p:spPr>
        <p:txBody>
          <a:bodyPr vert="horz" lIns="0" tIns="0" rIns="0" bIns="0" spcCol="288000" rtlCol="0">
            <a:no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9619" y="5547037"/>
            <a:ext cx="3600000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80" smtClean="0"/>
            </a:lvl1pPr>
          </a:lstStyle>
          <a:p>
            <a:fld id="{E22F89DC-AF9E-457A-A082-EE7527C076DB}" type="datetime4">
              <a:rPr lang="en-US" noProof="0" smtClean="0"/>
              <a:t>June 21, 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379747"/>
            <a:ext cx="5161442" cy="1077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b="1" noProof="0"/>
              <a:t>MLE ’21 | Jérôme Pfeiffer | jerome.pfeiffer@isw.uni-stuttgart.de </a:t>
            </a:r>
            <a:endParaRPr lang="en-US" b="1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313" y="5212456"/>
            <a:ext cx="2232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68313" y="5547037"/>
            <a:ext cx="1257706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" b="0" noProof="0" dirty="0"/>
              <a:t>©</a:t>
            </a:r>
            <a:r>
              <a:rPr lang="en-US" sz="580" b="0" baseline="0" noProof="0" dirty="0"/>
              <a:t> ISW University of Stuttgart</a:t>
            </a:r>
            <a:endParaRPr lang="en-US" sz="580" b="0" noProof="0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468313" y="5153247"/>
            <a:ext cx="8207375" cy="0"/>
          </a:xfrm>
          <a:prstGeom prst="line">
            <a:avLst/>
          </a:prstGeom>
          <a:ln w="9525">
            <a:solidFill>
              <a:srgbClr val="E51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62" r:id="rId3"/>
    <p:sldLayoutId id="2147483663" r:id="rId4"/>
    <p:sldLayoutId id="2147483676" r:id="rId5"/>
    <p:sldLayoutId id="2147483680" r:id="rId6"/>
    <p:sldLayoutId id="2147483689" r:id="rId7"/>
    <p:sldLayoutId id="2147483664" r:id="rId8"/>
    <p:sldLayoutId id="2147483692" r:id="rId9"/>
    <p:sldLayoutId id="2147483703" r:id="rId10"/>
    <p:sldLayoutId id="2147483665" r:id="rId11"/>
    <p:sldLayoutId id="2147483693" r:id="rId12"/>
    <p:sldLayoutId id="2147483704" r:id="rId13"/>
    <p:sldLayoutId id="2147483677" r:id="rId14"/>
    <p:sldLayoutId id="2147483696" r:id="rId15"/>
    <p:sldLayoutId id="2147483678" r:id="rId16"/>
    <p:sldLayoutId id="2147483679" r:id="rId17"/>
    <p:sldLayoutId id="2147483684" r:id="rId18"/>
    <p:sldLayoutId id="2147483690" r:id="rId19"/>
    <p:sldLayoutId id="2147483695" r:id="rId20"/>
    <p:sldLayoutId id="2147483697" r:id="rId21"/>
    <p:sldLayoutId id="2147483685" r:id="rId22"/>
    <p:sldLayoutId id="2147483694" r:id="rId23"/>
    <p:sldLayoutId id="2147483681" r:id="rId24"/>
    <p:sldLayoutId id="2147483683" r:id="rId25"/>
    <p:sldLayoutId id="2147483687" r:id="rId26"/>
    <p:sldLayoutId id="2147483686" r:id="rId27"/>
    <p:sldLayoutId id="2147483701" r:id="rId28"/>
    <p:sldLayoutId id="2147483702" r:id="rId2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  <p15:guide id="5" orient="horz" pos="426" userDrawn="1">
          <p15:clr>
            <a:srgbClr val="F26B43"/>
          </p15:clr>
        </p15:guide>
        <p15:guide id="6" orient="horz" pos="2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digital-twin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clipse.org/vorto/" TargetMode="External"/><Relationship Id="rId4" Type="http://schemas.openxmlformats.org/officeDocument/2006/relationships/hyperlink" Target="https://github.com/eclipse/vorto/blob/master/docs/tutorials/create_webapp_dashboard.m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iot-twinmaker/latest/guide/twinmaker-component-types-examples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474A1A3-9213-8F65-767E-0E4CEC0384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296103" y="721534"/>
            <a:ext cx="4602866" cy="4602866"/>
          </a:xfrm>
        </p:spPr>
        <p:txBody>
          <a:bodyPr/>
          <a:lstStyle/>
          <a:p>
            <a:r>
              <a:rPr lang="en-US" sz="2000" dirty="0"/>
              <a:t>Modeling Capabilities of Digital Twin Platforms – Old Whine in New Bottles?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7236372" y="3911083"/>
            <a:ext cx="1662597" cy="1662597"/>
          </a:xfrm>
        </p:spPr>
        <p:txBody>
          <a:bodyPr/>
          <a:lstStyle/>
          <a:p>
            <a:r>
              <a:rPr lang="en-US" dirty="0"/>
              <a:t>Jérôme Pfeiffer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r>
              <a:rPr lang="en-US" dirty="0"/>
              <a:t>Daniel Lehner</a:t>
            </a:r>
            <a:r>
              <a:rPr lang="en-US" baseline="30000" dirty="0"/>
              <a:t>2</a:t>
            </a:r>
            <a:r>
              <a:rPr lang="en-US" dirty="0"/>
              <a:t>,</a:t>
            </a:r>
          </a:p>
          <a:p>
            <a:r>
              <a:rPr lang="en-US" dirty="0"/>
              <a:t>Andreas Wortmann</a:t>
            </a:r>
            <a:r>
              <a:rPr lang="en-US" baseline="30000" dirty="0"/>
              <a:t>1</a:t>
            </a:r>
            <a:r>
              <a:rPr lang="en-US" dirty="0"/>
              <a:t>, </a:t>
            </a:r>
          </a:p>
          <a:p>
            <a:r>
              <a:rPr lang="en-US" dirty="0"/>
              <a:t>Manuel Wimmer</a:t>
            </a:r>
            <a:r>
              <a:rPr lang="en-US" baseline="30000" dirty="0"/>
              <a:t>2</a:t>
            </a:r>
          </a:p>
        </p:txBody>
      </p:sp>
      <p:sp>
        <p:nvSpPr>
          <p:cNvPr id="14" name="Untertitel 3">
            <a:extLst>
              <a:ext uri="{FF2B5EF4-FFF2-40B4-BE49-F238E27FC236}">
                <a16:creationId xmlns:a16="http://schemas.microsoft.com/office/drawing/2014/main" id="{D2979C4B-F156-40A3-ACBA-B24634B2D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7192" y="3617880"/>
            <a:ext cx="3240688" cy="428400"/>
          </a:xfrm>
        </p:spPr>
        <p:txBody>
          <a:bodyPr/>
          <a:lstStyle/>
          <a:p>
            <a:r>
              <a:rPr lang="en-US" dirty="0"/>
              <a:t>ECMFA@STAF ‘22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617345-FC6C-9B6D-E0A6-E3194764597C}"/>
              </a:ext>
            </a:extLst>
          </p:cNvPr>
          <p:cNvSpPr txBox="1"/>
          <p:nvPr/>
        </p:nvSpPr>
        <p:spPr>
          <a:xfrm>
            <a:off x="94261" y="5305096"/>
            <a:ext cx="6503275" cy="409904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r>
              <a:rPr lang="en-US" sz="900" dirty="0"/>
              <a:t>1 </a:t>
            </a:r>
            <a:r>
              <a:rPr lang="en-US" sz="900" dirty="0">
                <a:effectLst/>
                <a:latin typeface="Arial" panose="020B0604020202020204" pitchFamily="34" charset="0"/>
              </a:rPr>
              <a:t>Institute for Control Engineering of Machine Tools and Manufacturing Units, University of Stuttgart, Germany</a:t>
            </a:r>
          </a:p>
          <a:p>
            <a:r>
              <a:rPr lang="en-US" sz="900" dirty="0">
                <a:latin typeface="Arial" panose="020B0604020202020204" pitchFamily="34" charset="0"/>
              </a:rPr>
              <a:t>2 </a:t>
            </a:r>
            <a:r>
              <a:rPr lang="en-US" sz="1000" dirty="0">
                <a:effectLst/>
                <a:latin typeface="Arial" panose="020B0604020202020204" pitchFamily="34" charset="0"/>
              </a:rPr>
              <a:t>CDL-MINT, Institute for Business Informatics - Software Engineering, Johannes Kepler University Linz, Austria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6888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6453A92-97EE-CEA8-C796-27590613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2915194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Using </a:t>
            </a:r>
            <a:r>
              <a:rPr lang="en-US" dirty="0">
                <a:solidFill>
                  <a:srgbClr val="00519E"/>
                </a:solidFill>
              </a:rPr>
              <a:t>UML CD as a pivot</a:t>
            </a:r>
          </a:p>
          <a:p>
            <a:pPr>
              <a:buClr>
                <a:srgbClr val="00519E"/>
              </a:buClr>
            </a:pPr>
            <a:r>
              <a:rPr lang="en-US" dirty="0"/>
              <a:t>Extending UML CD with a </a:t>
            </a:r>
            <a:r>
              <a:rPr lang="en-US" dirty="0">
                <a:solidFill>
                  <a:srgbClr val="00519E"/>
                </a:solidFill>
              </a:rPr>
              <a:t>profile</a:t>
            </a:r>
          </a:p>
          <a:p>
            <a:pPr>
              <a:buClr>
                <a:srgbClr val="00519E"/>
              </a:buClr>
            </a:pPr>
            <a:r>
              <a:rPr lang="en-US" dirty="0"/>
              <a:t>Differentiate between:</a:t>
            </a:r>
          </a:p>
          <a:p>
            <a:pPr lvl="1"/>
            <a:r>
              <a:rPr lang="en-US" dirty="0"/>
              <a:t>Shared platform concepts</a:t>
            </a:r>
          </a:p>
          <a:p>
            <a:pPr lvl="1"/>
            <a:r>
              <a:rPr lang="en-US" dirty="0"/>
              <a:t>Platform-specific concepts</a:t>
            </a:r>
          </a:p>
          <a:p>
            <a:endParaRPr lang="en-US" dirty="0"/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Transform between platforms</a:t>
            </a:r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Reduce transformations from </a:t>
            </a:r>
            <a:br>
              <a:rPr lang="en-US" dirty="0"/>
            </a:br>
            <a:r>
              <a:rPr lang="en-US" dirty="0"/>
              <a:t>n</a:t>
            </a:r>
            <a:r>
              <a:rPr lang="en-US" dirty="0">
                <a:sym typeface="Wingdings" panose="05000000000000000000" pitchFamily="2" charset="2"/>
              </a:rPr>
              <a:t>(</a:t>
            </a:r>
            <a:r>
              <a:rPr lang="en-US" dirty="0"/>
              <a:t>n-1) to 2</a:t>
            </a:r>
            <a:r>
              <a:rPr lang="en-US" dirty="0">
                <a:sym typeface="Wingdings" panose="05000000000000000000" pitchFamily="2" charset="2"/>
              </a:rPr>
              <a:t></a:t>
            </a:r>
            <a:r>
              <a:rPr lang="en-US" dirty="0"/>
              <a:t>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2E0C6-4A8B-B5FC-CF58-AADCEB3C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3A0F3-841B-6FF7-91C7-79DFBB55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98AD66-4C65-810B-2129-C0DF5CA3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FAC817-743E-4713-6CC9-E6488F2C3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Extending UML CD to DTUML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79DA4B4-8525-10B9-204C-A318FEE9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</a:t>
            </a:r>
            <a:endParaRPr lang="en-US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26EEEE3-9A3B-9074-CF06-EF3E312774F5}"/>
              </a:ext>
            </a:extLst>
          </p:cNvPr>
          <p:cNvGrpSpPr/>
          <p:nvPr/>
        </p:nvGrpSpPr>
        <p:grpSpPr>
          <a:xfrm>
            <a:off x="3387457" y="1670990"/>
            <a:ext cx="5288230" cy="3347320"/>
            <a:chOff x="4118769" y="1171909"/>
            <a:chExt cx="8915400" cy="564323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4251F23-4ED3-1D48-DFF5-88EDC3D87B64}"/>
                </a:ext>
              </a:extLst>
            </p:cNvPr>
            <p:cNvSpPr/>
            <p:nvPr/>
          </p:nvSpPr>
          <p:spPr>
            <a:xfrm>
              <a:off x="6793541" y="1602938"/>
              <a:ext cx="2408053" cy="6446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DTProperty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CFE048E-B196-7E72-22CF-FE60444CA226}"/>
                </a:ext>
              </a:extLst>
            </p:cNvPr>
            <p:cNvSpPr/>
            <p:nvPr/>
          </p:nvSpPr>
          <p:spPr>
            <a:xfrm>
              <a:off x="6653544" y="3462887"/>
              <a:ext cx="2692624" cy="6446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 err="1">
                  <a:cs typeface="Arial" charset="0"/>
                </a:rPr>
                <a:t>Metaclass</a:t>
              </a:r>
              <a:r>
                <a:rPr lang="de-DE" altLang="de-DE" sz="1000" dirty="0">
                  <a:cs typeface="Arial" charset="0"/>
                </a:rPr>
                <a:t>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Property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E99006D-64EE-2660-A00F-615E1344DC3D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>
            <a:xfrm>
              <a:off x="7997564" y="3029152"/>
              <a:ext cx="2292" cy="4337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E91899C-D94D-4230-DA10-7A45B3A9CBD8}"/>
                </a:ext>
              </a:extLst>
            </p:cNvPr>
            <p:cNvSpPr/>
            <p:nvPr/>
          </p:nvSpPr>
          <p:spPr>
            <a:xfrm>
              <a:off x="4118769" y="1471613"/>
              <a:ext cx="8915400" cy="534352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6F7EFB0-2FEF-CCAB-1A4C-A7E251DEC815}"/>
                </a:ext>
              </a:extLst>
            </p:cNvPr>
            <p:cNvSpPr/>
            <p:nvPr/>
          </p:nvSpPr>
          <p:spPr>
            <a:xfrm>
              <a:off x="4118774" y="1171909"/>
              <a:ext cx="1816717" cy="30093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900" dirty="0">
                  <a:latin typeface="Arial" panose="020B0604020202020204" pitchFamily="34" charset="0"/>
                  <a:cs typeface="Arial" panose="020B0604020202020204" pitchFamily="34" charset="0"/>
                </a:rPr>
                <a:t>Profile DTUML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71D94EC-CADE-ADA6-F17F-35369EAEC583}"/>
                </a:ext>
              </a:extLst>
            </p:cNvPr>
            <p:cNvSpPr/>
            <p:nvPr/>
          </p:nvSpPr>
          <p:spPr>
            <a:xfrm>
              <a:off x="6793542" y="2247637"/>
              <a:ext cx="2408053" cy="78151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isTimeSeries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unit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type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4ACDBF-8318-89E1-2892-380B46C6E2C7}"/>
                </a:ext>
              </a:extLst>
            </p:cNvPr>
            <p:cNvSpPr/>
            <p:nvPr/>
          </p:nvSpPr>
          <p:spPr>
            <a:xfrm>
              <a:off x="9385662" y="5212607"/>
              <a:ext cx="2962275" cy="6446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TM_Property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3BFAB7-FF51-568E-4C3B-77A32FBE4F3F}"/>
                </a:ext>
              </a:extLst>
            </p:cNvPr>
            <p:cNvSpPr/>
            <p:nvPr/>
          </p:nvSpPr>
          <p:spPr>
            <a:xfrm>
              <a:off x="9392321" y="5864795"/>
              <a:ext cx="2962275" cy="886637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isExternalId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isStoredLocally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List&lt;String&gt;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allowedValues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B68B2A-EBCB-C213-4E29-9D5B6A616CFF}"/>
                </a:ext>
              </a:extLst>
            </p:cNvPr>
            <p:cNvSpPr/>
            <p:nvPr/>
          </p:nvSpPr>
          <p:spPr>
            <a:xfrm>
              <a:off x="7043265" y="5869848"/>
              <a:ext cx="1899496" cy="42391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type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ED0E8F9-DB01-DEAC-B21F-52BBCAF0A7FB}"/>
                </a:ext>
              </a:extLst>
            </p:cNvPr>
            <p:cNvSpPr/>
            <p:nvPr/>
          </p:nvSpPr>
          <p:spPr>
            <a:xfrm>
              <a:off x="4357446" y="5207139"/>
              <a:ext cx="2361402" cy="6446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F76176A-B7B2-CEC7-7046-B5341DFA062D}"/>
                </a:ext>
              </a:extLst>
            </p:cNvPr>
            <p:cNvSpPr/>
            <p:nvPr/>
          </p:nvSpPr>
          <p:spPr>
            <a:xfrm>
              <a:off x="4357447" y="5857913"/>
              <a:ext cx="2361402" cy="69191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Boolean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isFault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String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constraintRule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A88730F-8EB9-CCCB-95E1-EBC492B94877}"/>
                </a:ext>
              </a:extLst>
            </p:cNvPr>
            <p:cNvCxnSpPr>
              <a:cxnSpLocks/>
              <a:stCxn id="21" idx="0"/>
              <a:endCxn id="20" idx="2"/>
            </p:cNvCxnSpPr>
            <p:nvPr/>
          </p:nvCxnSpPr>
          <p:spPr>
            <a:xfrm flipV="1">
              <a:off x="7997563" y="4751459"/>
              <a:ext cx="0" cy="4689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BD9BC1C-EF53-FB28-7BC5-01A1B063902E}"/>
                </a:ext>
              </a:extLst>
            </p:cNvPr>
            <p:cNvSpPr/>
            <p:nvPr/>
          </p:nvSpPr>
          <p:spPr>
            <a:xfrm>
              <a:off x="6653544" y="4106759"/>
              <a:ext cx="2688038" cy="6446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Int</a:t>
              </a:r>
              <a:r>
                <a:rPr lang="de-AT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AT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lowerBound</a:t>
              </a:r>
              <a:endParaRPr lang="de-AT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2ED98B2-F23E-181F-B050-AA1A25C9FBF9}"/>
                </a:ext>
              </a:extLst>
            </p:cNvPr>
            <p:cNvSpPr/>
            <p:nvPr/>
          </p:nvSpPr>
          <p:spPr>
            <a:xfrm>
              <a:off x="7052364" y="5220410"/>
              <a:ext cx="1890396" cy="65490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altLang="de-DE" sz="1100" dirty="0">
                  <a:cs typeface="Arial" charset="0"/>
                </a:rPr>
                <a:t>«</a:t>
              </a:r>
              <a:r>
                <a:rPr lang="de-DE" altLang="de-DE" sz="1000" dirty="0">
                  <a:cs typeface="Arial" charset="0"/>
                </a:rPr>
                <a:t>Stereotype»</a:t>
              </a:r>
              <a:r>
                <a:rPr lang="de-DE" altLang="de-DE" sz="1000" i="1" dirty="0"/>
                <a:t> 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DTDL_Property</a:t>
              </a:r>
              <a:endParaRPr lang="de-AT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3D0DF137-C2C3-6A12-3129-A6742AF19D54}"/>
                </a:ext>
              </a:extLst>
            </p:cNvPr>
            <p:cNvCxnSpPr>
              <a:cxnSpLocks/>
              <a:stCxn id="14" idx="0"/>
              <a:endCxn id="20" idx="2"/>
            </p:cNvCxnSpPr>
            <p:nvPr/>
          </p:nvCxnSpPr>
          <p:spPr>
            <a:xfrm rot="16200000" flipV="1">
              <a:off x="9201610" y="3547412"/>
              <a:ext cx="461149" cy="286923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F0795A-04AA-30AA-8EDE-BFA24D20A9FD}"/>
                </a:ext>
              </a:extLst>
            </p:cNvPr>
            <p:cNvCxnSpPr>
              <a:cxnSpLocks/>
              <a:stCxn id="17" idx="0"/>
              <a:endCxn id="20" idx="2"/>
            </p:cNvCxnSpPr>
            <p:nvPr/>
          </p:nvCxnSpPr>
          <p:spPr>
            <a:xfrm rot="5400000" flipH="1" flipV="1">
              <a:off x="6540020" y="3749586"/>
              <a:ext cx="455681" cy="245941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67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19242B-F1DF-C9F7-F10E-603390E2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693CFC-D174-AE90-D3ED-A334CDD2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A5E549-15BC-F5A0-96C9-88554235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A6D0A7D-C212-3753-441D-5E74B893C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Demonstration Case for portability between DTDL and </a:t>
            </a:r>
            <a:r>
              <a:rPr lang="en-US" dirty="0" err="1"/>
              <a:t>TwinMaker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EFD5CE0E-0817-DEF9-1EEF-DD4A9FE5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 panose="05000000000000000000" pitchFamily="2" charset="2"/>
              </a:rPr>
              <a:t>RQ3: How can existing modeling concepts enable portability</a:t>
            </a:r>
            <a:endParaRPr lang="en-US"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AF3E862-A98C-81C8-B0C8-FD9D49FC9D90}"/>
              </a:ext>
            </a:extLst>
          </p:cNvPr>
          <p:cNvGrpSpPr/>
          <p:nvPr/>
        </p:nvGrpSpPr>
        <p:grpSpPr>
          <a:xfrm>
            <a:off x="613530" y="1547785"/>
            <a:ext cx="7757538" cy="3346336"/>
            <a:chOff x="553145" y="1547785"/>
            <a:chExt cx="7757538" cy="3346336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6449BC9-FA4C-E1B3-81EE-90655FB9644A}"/>
                </a:ext>
              </a:extLst>
            </p:cNvPr>
            <p:cNvSpPr/>
            <p:nvPr/>
          </p:nvSpPr>
          <p:spPr>
            <a:xfrm>
              <a:off x="553146" y="1635026"/>
              <a:ext cx="2730114" cy="58139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TMClass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isSingleton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Building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0470C98-9E32-23F8-4147-A2176C85F3C0}"/>
                </a:ext>
              </a:extLst>
            </p:cNvPr>
            <p:cNvSpPr/>
            <p:nvPr/>
          </p:nvSpPr>
          <p:spPr>
            <a:xfrm>
              <a:off x="5421180" y="1644637"/>
              <a:ext cx="2889503" cy="56446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1FBD691-961A-3703-C232-5760B2EFE6EB}"/>
                </a:ext>
              </a:extLst>
            </p:cNvPr>
            <p:cNvSpPr/>
            <p:nvPr/>
          </p:nvSpPr>
          <p:spPr>
            <a:xfrm>
              <a:off x="553145" y="2728061"/>
              <a:ext cx="2730114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Room</a:t>
              </a:r>
            </a:p>
          </p:txBody>
        </p:sp>
        <p:cxnSp>
          <p:nvCxnSpPr>
            <p:cNvPr id="48" name="Verbinder: gewinkelt 98">
              <a:extLst>
                <a:ext uri="{FF2B5EF4-FFF2-40B4-BE49-F238E27FC236}">
                  <a16:creationId xmlns:a16="http://schemas.microsoft.com/office/drawing/2014/main" id="{F07C6181-D258-6C94-6935-DDAFC431BDCB}"/>
                </a:ext>
              </a:extLst>
            </p:cNvPr>
            <p:cNvCxnSpPr>
              <a:cxnSpLocks/>
              <a:stCxn id="53" idx="2"/>
              <a:endCxn id="47" idx="0"/>
            </p:cNvCxnSpPr>
            <p:nvPr/>
          </p:nvCxnSpPr>
          <p:spPr>
            <a:xfrm rot="16200000" flipH="1">
              <a:off x="1735175" y="2545033"/>
              <a:ext cx="365811" cy="24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FF61622D-6348-EDF9-6206-72B371C2FDE9}"/>
                </a:ext>
              </a:extLst>
            </p:cNvPr>
            <p:cNvSpPr/>
            <p:nvPr/>
          </p:nvSpPr>
          <p:spPr>
            <a:xfrm>
              <a:off x="3651160" y="1645907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Robot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6283ACB-B698-0524-A565-F12B38F7088F}"/>
                </a:ext>
              </a:extLst>
            </p:cNvPr>
            <p:cNvSpPr/>
            <p:nvPr/>
          </p:nvSpPr>
          <p:spPr>
            <a:xfrm>
              <a:off x="3651160" y="2728546"/>
              <a:ext cx="1248751" cy="24861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Controller</a:t>
              </a: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48873222-B402-0FE4-D365-E9BD8D724181}"/>
                </a:ext>
              </a:extLst>
            </p:cNvPr>
            <p:cNvSpPr/>
            <p:nvPr/>
          </p:nvSpPr>
          <p:spPr>
            <a:xfrm>
              <a:off x="3651160" y="3833869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Alarm</a:t>
              </a: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0CCC71FA-5E15-3F20-9B09-1EC92ABDADCC}"/>
                </a:ext>
              </a:extLst>
            </p:cNvPr>
            <p:cNvSpPr/>
            <p:nvPr/>
          </p:nvSpPr>
          <p:spPr>
            <a:xfrm>
              <a:off x="553145" y="4336162"/>
              <a:ext cx="2730114" cy="557959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„Ventilation System“}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VentilationSystem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Raute 52">
              <a:extLst>
                <a:ext uri="{FF2B5EF4-FFF2-40B4-BE49-F238E27FC236}">
                  <a16:creationId xmlns:a16="http://schemas.microsoft.com/office/drawing/2014/main" id="{21775047-F719-44C4-2585-B888D50EA2FA}"/>
                </a:ext>
              </a:extLst>
            </p:cNvPr>
            <p:cNvSpPr/>
            <p:nvPr/>
          </p:nvSpPr>
          <p:spPr>
            <a:xfrm flipH="1">
              <a:off x="1861455" y="220997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4" name="Raute 53">
              <a:extLst>
                <a:ext uri="{FF2B5EF4-FFF2-40B4-BE49-F238E27FC236}">
                  <a16:creationId xmlns:a16="http://schemas.microsoft.com/office/drawing/2014/main" id="{0D7A0779-3611-603A-9444-27F4B928F9F5}"/>
                </a:ext>
              </a:extLst>
            </p:cNvPr>
            <p:cNvSpPr/>
            <p:nvPr/>
          </p:nvSpPr>
          <p:spPr>
            <a:xfrm flipH="1">
              <a:off x="1860082" y="332261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5" name="Raute 54">
              <a:extLst>
                <a:ext uri="{FF2B5EF4-FFF2-40B4-BE49-F238E27FC236}">
                  <a16:creationId xmlns:a16="http://schemas.microsoft.com/office/drawing/2014/main" id="{392023BF-A141-52D8-163B-DC4D3B958E98}"/>
                </a:ext>
              </a:extLst>
            </p:cNvPr>
            <p:cNvSpPr/>
            <p:nvPr/>
          </p:nvSpPr>
          <p:spPr>
            <a:xfrm flipH="1">
              <a:off x="4218192" y="3071427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6" name="Raute 55">
              <a:extLst>
                <a:ext uri="{FF2B5EF4-FFF2-40B4-BE49-F238E27FC236}">
                  <a16:creationId xmlns:a16="http://schemas.microsoft.com/office/drawing/2014/main" id="{B5E56732-4DA5-0AAC-9F48-B6EDB9B010B3}"/>
                </a:ext>
              </a:extLst>
            </p:cNvPr>
            <p:cNvSpPr/>
            <p:nvPr/>
          </p:nvSpPr>
          <p:spPr>
            <a:xfrm rot="10800000" flipH="1">
              <a:off x="4218192" y="1961838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7" name="Raute 56">
              <a:extLst>
                <a:ext uri="{FF2B5EF4-FFF2-40B4-BE49-F238E27FC236}">
                  <a16:creationId xmlns:a16="http://schemas.microsoft.com/office/drawing/2014/main" id="{773365C8-152F-5FD9-3437-F0BDB5153C6E}"/>
                </a:ext>
              </a:extLst>
            </p:cNvPr>
            <p:cNvSpPr/>
            <p:nvPr/>
          </p:nvSpPr>
          <p:spPr>
            <a:xfrm rot="16200000" flipH="1">
              <a:off x="3313519" y="1694305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5AB1227-7FF7-D812-C40C-69F62AE26798}"/>
                </a:ext>
              </a:extLst>
            </p:cNvPr>
            <p:cNvSpPr/>
            <p:nvPr/>
          </p:nvSpPr>
          <p:spPr>
            <a:xfrm>
              <a:off x="553146" y="2979189"/>
              <a:ext cx="2730114" cy="328243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aqLevel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}</a:t>
              </a: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CDD405F6-B932-C46B-A029-935745B13C8E}"/>
                </a:ext>
              </a:extLst>
            </p:cNvPr>
            <p:cNvSpPr/>
            <p:nvPr/>
          </p:nvSpPr>
          <p:spPr>
            <a:xfrm>
              <a:off x="5421175" y="2209107"/>
              <a:ext cx="2889504" cy="1181044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degreeFahrenheit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,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b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</a:b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»{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quantity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Temperature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“}</a:t>
              </a: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50D2E2A3-EE4B-65A5-6B43-1854DE853A49}"/>
                </a:ext>
              </a:extLst>
            </p:cNvPr>
            <p:cNvSpPr/>
            <p:nvPr/>
          </p:nvSpPr>
          <p:spPr>
            <a:xfrm>
              <a:off x="3651160" y="4079258"/>
              <a:ext cx="1248751" cy="24538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Boolean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isActive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E3E34B08-8A5E-9CE3-1B4A-275B3C52DC89}"/>
                </a:ext>
              </a:extLst>
            </p:cNvPr>
            <p:cNvSpPr/>
            <p:nvPr/>
          </p:nvSpPr>
          <p:spPr>
            <a:xfrm>
              <a:off x="3651160" y="1894529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62" name="Verbinder: gewinkelt 98">
              <a:extLst>
                <a:ext uri="{FF2B5EF4-FFF2-40B4-BE49-F238E27FC236}">
                  <a16:creationId xmlns:a16="http://schemas.microsoft.com/office/drawing/2014/main" id="{9361AF56-3825-371F-606A-B6BF69B566C1}"/>
                </a:ext>
              </a:extLst>
            </p:cNvPr>
            <p:cNvCxnSpPr>
              <a:cxnSpLocks/>
              <a:stCxn id="56" idx="0"/>
              <a:endCxn id="50" idx="0"/>
            </p:cNvCxnSpPr>
            <p:nvPr/>
          </p:nvCxnSpPr>
          <p:spPr>
            <a:xfrm rot="16200000" flipH="1">
              <a:off x="3967897" y="2420911"/>
              <a:ext cx="614438" cy="839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3" name="Verbinder: gewinkelt 98">
              <a:extLst>
                <a:ext uri="{FF2B5EF4-FFF2-40B4-BE49-F238E27FC236}">
                  <a16:creationId xmlns:a16="http://schemas.microsoft.com/office/drawing/2014/main" id="{3F05A8CB-AA0E-5F3E-BA71-615F04DBD330}"/>
                </a:ext>
              </a:extLst>
            </p:cNvPr>
            <p:cNvCxnSpPr>
              <a:cxnSpLocks/>
              <a:stCxn id="57" idx="2"/>
              <a:endCxn id="49" idx="1"/>
            </p:cNvCxnSpPr>
            <p:nvPr/>
          </p:nvCxnSpPr>
          <p:spPr>
            <a:xfrm flipV="1">
              <a:off x="3446156" y="1770220"/>
              <a:ext cx="205000" cy="22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4" name="Verbinder: gewinkelt 98">
              <a:extLst>
                <a:ext uri="{FF2B5EF4-FFF2-40B4-BE49-F238E27FC236}">
                  <a16:creationId xmlns:a16="http://schemas.microsoft.com/office/drawing/2014/main" id="{BC2C9853-8D45-6059-3E45-B0D0D0636418}"/>
                </a:ext>
              </a:extLst>
            </p:cNvPr>
            <p:cNvCxnSpPr>
              <a:cxnSpLocks/>
              <a:stCxn id="71" idx="0"/>
              <a:endCxn id="46" idx="1"/>
            </p:cNvCxnSpPr>
            <p:nvPr/>
          </p:nvCxnSpPr>
          <p:spPr>
            <a:xfrm flipV="1">
              <a:off x="5061634" y="1926869"/>
              <a:ext cx="359541" cy="868996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5" name="Verbinder: gewinkelt 98">
              <a:extLst>
                <a:ext uri="{FF2B5EF4-FFF2-40B4-BE49-F238E27FC236}">
                  <a16:creationId xmlns:a16="http://schemas.microsoft.com/office/drawing/2014/main" id="{4584C78C-D64B-7B0A-AFC8-2AA826E5130E}"/>
                </a:ext>
              </a:extLst>
            </p:cNvPr>
            <p:cNvCxnSpPr>
              <a:cxnSpLocks/>
              <a:stCxn id="55" idx="2"/>
              <a:endCxn id="51" idx="0"/>
            </p:cNvCxnSpPr>
            <p:nvPr/>
          </p:nvCxnSpPr>
          <p:spPr>
            <a:xfrm rot="16200000" flipH="1">
              <a:off x="3970030" y="3528363"/>
              <a:ext cx="610171" cy="84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6" name="Verbinder: gewinkelt 98">
              <a:extLst>
                <a:ext uri="{FF2B5EF4-FFF2-40B4-BE49-F238E27FC236}">
                  <a16:creationId xmlns:a16="http://schemas.microsoft.com/office/drawing/2014/main" id="{7F649880-6F7A-66FB-F3C8-A9A607C7E6DB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 rot="16200000" flipH="1">
              <a:off x="1486758" y="3904719"/>
              <a:ext cx="861270" cy="1617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67" name="Verbinder: gewinkelt 98">
              <a:extLst>
                <a:ext uri="{FF2B5EF4-FFF2-40B4-BE49-F238E27FC236}">
                  <a16:creationId xmlns:a16="http://schemas.microsoft.com/office/drawing/2014/main" id="{4F9B6C95-AA9A-8310-9948-9639BF5CA320}"/>
                </a:ext>
              </a:extLst>
            </p:cNvPr>
            <p:cNvCxnSpPr>
              <a:cxnSpLocks/>
              <a:stCxn id="47" idx="3"/>
              <a:endCxn id="50" idx="1"/>
            </p:cNvCxnSpPr>
            <p:nvPr/>
          </p:nvCxnSpPr>
          <p:spPr>
            <a:xfrm>
              <a:off x="3283259" y="2852370"/>
              <a:ext cx="367896" cy="485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C1685CE6-934E-6022-066A-395A925963E9}"/>
                </a:ext>
              </a:extLst>
            </p:cNvPr>
            <p:cNvSpPr/>
            <p:nvPr/>
          </p:nvSpPr>
          <p:spPr>
            <a:xfrm>
              <a:off x="5421175" y="3545267"/>
              <a:ext cx="2889504" cy="49670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DTDLClass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{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displayName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 CO</a:t>
              </a:r>
              <a:r>
                <a:rPr kumimoji="0" lang="de-AT" sz="1200" b="1" i="0" u="none" strike="noStrike" kern="0" cap="none" spc="0" normalizeH="0" baseline="-2500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2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Sensor“}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CO2Sensor</a:t>
              </a:r>
              <a:endParaRPr kumimoji="0" lang="de-AT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F5B82D7-1CC5-802F-7401-5379DD549DDA}"/>
                </a:ext>
              </a:extLst>
            </p:cNvPr>
            <p:cNvSpPr/>
            <p:nvPr/>
          </p:nvSpPr>
          <p:spPr>
            <a:xfrm>
              <a:off x="5420334" y="4041973"/>
              <a:ext cx="2890345" cy="85214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type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String </a:t>
              </a:r>
              <a:r>
                <a:rPr kumimoji="0" lang="de-AT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value</a:t>
              </a:r>
              <a:r>
                <a:rPr kumimoji="0" lang="de-A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«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DTProperty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» {</a:t>
              </a: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isTimeSeries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true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 </a:t>
              </a:r>
              <a:r>
                <a:rPr kumimoji="0" lang="de-AT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unit</a:t>
              </a:r>
              <a:r>
                <a:rPr kumimoji="0" lang="de-A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 = „ppm“ }</a:t>
              </a:r>
            </a:p>
          </p:txBody>
        </p:sp>
        <p:cxnSp>
          <p:nvCxnSpPr>
            <p:cNvPr id="70" name="Verbinder: gewinkelt 98">
              <a:extLst>
                <a:ext uri="{FF2B5EF4-FFF2-40B4-BE49-F238E27FC236}">
                  <a16:creationId xmlns:a16="http://schemas.microsoft.com/office/drawing/2014/main" id="{1FCD63A6-C327-7713-49D3-992986FDBEBE}"/>
                </a:ext>
              </a:extLst>
            </p:cNvPr>
            <p:cNvCxnSpPr>
              <a:cxnSpLocks/>
              <a:stCxn id="72" idx="0"/>
              <a:endCxn id="68" idx="1"/>
            </p:cNvCxnSpPr>
            <p:nvPr/>
          </p:nvCxnSpPr>
          <p:spPr>
            <a:xfrm>
              <a:off x="5061639" y="2969149"/>
              <a:ext cx="359537" cy="82447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71" name="Raute 70">
              <a:extLst>
                <a:ext uri="{FF2B5EF4-FFF2-40B4-BE49-F238E27FC236}">
                  <a16:creationId xmlns:a16="http://schemas.microsoft.com/office/drawing/2014/main" id="{8E83E449-2D03-833D-9013-E187672A256E}"/>
                </a:ext>
              </a:extLst>
            </p:cNvPr>
            <p:cNvSpPr/>
            <p:nvPr/>
          </p:nvSpPr>
          <p:spPr>
            <a:xfrm rot="5400000" flipH="1">
              <a:off x="4928997" y="271973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2" name="Raute 71">
              <a:extLst>
                <a:ext uri="{FF2B5EF4-FFF2-40B4-BE49-F238E27FC236}">
                  <a16:creationId xmlns:a16="http://schemas.microsoft.com/office/drawing/2014/main" id="{B6B03CBD-D3AD-45E4-6A8F-BEE37D150FCB}"/>
                </a:ext>
              </a:extLst>
            </p:cNvPr>
            <p:cNvSpPr/>
            <p:nvPr/>
          </p:nvSpPr>
          <p:spPr>
            <a:xfrm rot="5400000" flipH="1">
              <a:off x="4928997" y="2893013"/>
              <a:ext cx="113008" cy="152275"/>
            </a:xfrm>
            <a:prstGeom prst="diamond">
              <a:avLst/>
            </a:prstGeom>
            <a:solidFill>
              <a:sysClr val="windowText" lastClr="000000"/>
            </a:solidFill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9114795-FCF4-0801-5341-E57F2A7AC229}"/>
                </a:ext>
              </a:extLst>
            </p:cNvPr>
            <p:cNvSpPr/>
            <p:nvPr/>
          </p:nvSpPr>
          <p:spPr>
            <a:xfrm>
              <a:off x="3648945" y="2979366"/>
              <a:ext cx="1248751" cy="6753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E9D586E-5391-10A3-578A-BCCA25679463}"/>
                </a:ext>
              </a:extLst>
            </p:cNvPr>
            <p:cNvSpPr txBox="1"/>
            <p:nvPr/>
          </p:nvSpPr>
          <p:spPr>
            <a:xfrm>
              <a:off x="3446156" y="154778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AT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D286ED47-5FF7-65A2-7666-1DE28E31CF74}"/>
                </a:ext>
              </a:extLst>
            </p:cNvPr>
            <p:cNvSpPr txBox="1"/>
            <p:nvPr/>
          </p:nvSpPr>
          <p:spPr>
            <a:xfrm>
              <a:off x="4261585" y="247821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0D1992A5-56EC-4991-C7AE-550A8F3D8B0D}"/>
                </a:ext>
              </a:extLst>
            </p:cNvPr>
            <p:cNvSpPr txBox="1"/>
            <p:nvPr/>
          </p:nvSpPr>
          <p:spPr>
            <a:xfrm>
              <a:off x="1965731" y="404197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BA74BE41-541C-30BA-FDD7-990CA970BDCB}"/>
                </a:ext>
              </a:extLst>
            </p:cNvPr>
            <p:cNvSpPr txBox="1"/>
            <p:nvPr/>
          </p:nvSpPr>
          <p:spPr>
            <a:xfrm>
              <a:off x="3422055" y="2656663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142F7CFB-28F2-3A9B-7174-884D04242D77}"/>
                </a:ext>
              </a:extLst>
            </p:cNvPr>
            <p:cNvSpPr txBox="1"/>
            <p:nvPr/>
          </p:nvSpPr>
          <p:spPr>
            <a:xfrm>
              <a:off x="4107446" y="3568436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1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ACC57ED-7312-373D-0A0D-881881815305}"/>
                </a:ext>
              </a:extLst>
            </p:cNvPr>
            <p:cNvSpPr txBox="1"/>
            <p:nvPr/>
          </p:nvSpPr>
          <p:spPr>
            <a:xfrm>
              <a:off x="5127903" y="1770215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40B1CA9F-DD86-AF28-D211-4597342D1CCB}"/>
                </a:ext>
              </a:extLst>
            </p:cNvPr>
            <p:cNvSpPr txBox="1"/>
            <p:nvPr/>
          </p:nvSpPr>
          <p:spPr>
            <a:xfrm>
              <a:off x="5183635" y="3791624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D9CF2F67-4EDC-9D23-25FA-50C2C9AD5975}"/>
                </a:ext>
              </a:extLst>
            </p:cNvPr>
            <p:cNvSpPr txBox="1"/>
            <p:nvPr/>
          </p:nvSpPr>
          <p:spPr>
            <a:xfrm>
              <a:off x="1973090" y="2453818"/>
              <a:ext cx="381371" cy="26161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 defTabSz="457200"/>
              <a:r>
                <a:rPr lang="de-DE" sz="1050" dirty="0">
                  <a:solidFill>
                    <a:prstClr val="black"/>
                  </a:solidFill>
                  <a:cs typeface="Arial" panose="020B0604020202020204" pitchFamily="34" charset="0"/>
                </a:rPr>
                <a:t>*</a:t>
              </a:r>
              <a:endParaRPr lang="de-AT" sz="105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45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EA5F13-BB0B-B9E6-38C6-FFC99F290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RQ1: The extracted metamodels share similar modeling concepts</a:t>
            </a:r>
          </a:p>
          <a:p>
            <a:pPr>
              <a:buClr>
                <a:srgbClr val="00519E"/>
              </a:buClr>
            </a:pPr>
            <a:r>
              <a:rPr lang="en-US" dirty="0"/>
              <a:t>RQ2: 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Concepts of the platforms align with object-oriented concepts and UML CD</a:t>
            </a:r>
          </a:p>
          <a:p>
            <a:pPr lvl="1">
              <a:buClr>
                <a:srgbClr val="00519E"/>
              </a:buClr>
            </a:pPr>
            <a:r>
              <a:rPr lang="en-US" dirty="0"/>
              <a:t>Extend them with domain-specific concepts, e.g., units, time-series</a:t>
            </a:r>
          </a:p>
          <a:p>
            <a:pPr>
              <a:buClr>
                <a:srgbClr val="00519E"/>
              </a:buClr>
            </a:pPr>
            <a:r>
              <a:rPr lang="en-US" dirty="0"/>
              <a:t>RQ3:</a:t>
            </a:r>
            <a:r>
              <a:rPr lang="en-US" b="1" dirty="0"/>
              <a:t> </a:t>
            </a:r>
            <a:r>
              <a:rPr lang="en-US" dirty="0"/>
              <a:t>Using UML CD as a pivot, together with an UML profile enables portability (to some degree)</a:t>
            </a:r>
            <a:endParaRPr lang="en-US" b="1" dirty="0"/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But: Many aspects not covered </a:t>
            </a:r>
            <a:r>
              <a:rPr lang="en-US" dirty="0"/>
              <a:t>by platform languages, e.g., communication, performance (MARTE) </a:t>
            </a:r>
          </a:p>
          <a:p>
            <a:pPr>
              <a:buClr>
                <a:srgbClr val="00519E"/>
              </a:buClr>
            </a:pPr>
            <a:endParaRPr lang="en-US" dirty="0"/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Outlook: </a:t>
            </a:r>
          </a:p>
          <a:p>
            <a:pPr lvl="1"/>
            <a:r>
              <a:rPr lang="en-US" dirty="0"/>
              <a:t>Explore other DT platforms and </a:t>
            </a:r>
            <a:r>
              <a:rPr lang="en-US" dirty="0">
                <a:solidFill>
                  <a:srgbClr val="00519E"/>
                </a:solidFill>
              </a:rPr>
              <a:t>derive a pivot DT DSL </a:t>
            </a:r>
            <a:r>
              <a:rPr lang="en-US" dirty="0"/>
              <a:t>for their platform independent description</a:t>
            </a:r>
          </a:p>
          <a:p>
            <a:pPr lvl="1"/>
            <a:r>
              <a:rPr lang="en-US" dirty="0">
                <a:solidFill>
                  <a:srgbClr val="00519E"/>
                </a:solidFill>
              </a:rPr>
              <a:t>Design a language family </a:t>
            </a:r>
            <a:r>
              <a:rPr lang="en-US" dirty="0"/>
              <a:t>(product line) for describing aspects of digital twins</a:t>
            </a:r>
          </a:p>
          <a:p>
            <a:pPr lvl="1"/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2F5F8A-7A0C-16BF-486C-42BBC4FE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37A411-A9BD-E261-A3E2-709F7440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4CE408-BC37-AAF2-8265-A777E015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8BE6B5E-40BD-163B-D9D1-016A85037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Old Whine in New Bottles?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6201CA2-D048-2646-6750-52D2D9E0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9241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B176207-228F-41BC-99E0-7A0DB2BBCC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AC7CA-F867-4B40-8BA9-BE5D27CBB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Jérôme Pfeiffer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B6138-D023-4DAD-A83E-27EB6D3872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94500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D7F390-6ABE-4864-90F9-31D71696AD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jerome.pfeiffer@isw.uni-stuttgart.de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411C52-FD64-42FC-8B5F-11A7A3793E5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Research Assistant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006FCB-98CB-4752-800F-F967CFBF9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109" y="4186592"/>
            <a:ext cx="1118833" cy="11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1BD18D6-696D-420E-9FE0-A63DFC17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Digital Twins (DTs) monitor and optimize cyber-physical systems (CPS)</a:t>
            </a:r>
          </a:p>
          <a:p>
            <a:pPr>
              <a:lnSpc>
                <a:spcPct val="100000"/>
              </a:lnSpc>
              <a:buClr>
                <a:srgbClr val="00519E"/>
              </a:buClr>
            </a:pPr>
            <a:r>
              <a:rPr lang="en-US" dirty="0">
                <a:sym typeface="Wingdings" panose="05000000000000000000" pitchFamily="2" charset="2"/>
              </a:rPr>
              <a:t>Developing DTs requires collaboration between software experts and CPS experts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DT Platforms provide dedicated modeling languages to facilitate DT engineering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But:</a:t>
            </a:r>
            <a:r>
              <a:rPr lang="en-US" b="1" dirty="0">
                <a:solidFill>
                  <a:srgbClr val="00519E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New concepts? </a:t>
            </a:r>
            <a:r>
              <a:rPr lang="en-US" dirty="0">
                <a:sym typeface="Wingdings" panose="05000000000000000000" pitchFamily="2" charset="2"/>
              </a:rPr>
              <a:t>Or existing concepts (old whine) wrapped in new textual syntaxes (new bottles)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RQ1: What are the conceptual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metamodels</a:t>
            </a:r>
            <a:r>
              <a:rPr lang="en-US" dirty="0">
                <a:sym typeface="Wingdings" panose="05000000000000000000" pitchFamily="2" charset="2"/>
              </a:rPr>
              <a:t> used by existing DT platforms?</a:t>
            </a:r>
          </a:p>
          <a:p>
            <a:pPr>
              <a:lnSpc>
                <a:spcPct val="20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RQ2: How do they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relate to existing modeling concepts </a:t>
            </a:r>
            <a:r>
              <a:rPr lang="en-US" dirty="0">
                <a:sym typeface="Wingdings" panose="05000000000000000000" pitchFamily="2" charset="2"/>
              </a:rPr>
              <a:t>and standards?</a:t>
            </a:r>
          </a:p>
          <a:p>
            <a:pPr>
              <a:lnSpc>
                <a:spcPct val="20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RQ3: How can existing modeling concepts be leveraged to enable </a:t>
            </a:r>
            <a:r>
              <a:rPr lang="en-US" dirty="0">
                <a:solidFill>
                  <a:srgbClr val="00519E"/>
                </a:solidFill>
                <a:sym typeface="Wingdings" panose="05000000000000000000" pitchFamily="2" charset="2"/>
              </a:rPr>
              <a:t>portability?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4FAEBE-EE29-41FB-89A2-C63EAE16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F1D609-07A4-4637-A50A-213DB065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56DA82-A6F6-4621-8617-095CB62C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4820D6-ADFE-4C24-8268-22077A9D7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0B65C4B-EEFC-4E43-8E74-D42C38D5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80146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654CF7-B328-4D11-B5A5-1D9C7654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103685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Provides JSON-like </a:t>
            </a:r>
            <a:r>
              <a:rPr lang="en-US" dirty="0">
                <a:solidFill>
                  <a:srgbClr val="00519E"/>
                </a:solidFill>
              </a:rPr>
              <a:t>Digital Twin Definition Language (DTDL)</a:t>
            </a:r>
            <a:r>
              <a:rPr lang="en-US" dirty="0"/>
              <a:t> to describe digital twins</a:t>
            </a:r>
          </a:p>
          <a:p>
            <a:pPr marL="0" indent="0">
              <a:buClr>
                <a:srgbClr val="00519E"/>
              </a:buClr>
              <a:buNone/>
            </a:pPr>
            <a:endParaRPr lang="en-US" dirty="0"/>
          </a:p>
          <a:p>
            <a:pPr>
              <a:buClr>
                <a:srgbClr val="00519E"/>
              </a:buClr>
            </a:pPr>
            <a:r>
              <a:rPr lang="en-US" dirty="0"/>
              <a:t>Contextualizes raw data and acts as contract to other services</a:t>
            </a:r>
            <a:br>
              <a:rPr lang="en-US" dirty="0"/>
            </a:br>
            <a:endParaRPr lang="en-US" dirty="0"/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Querying of data from </a:t>
            </a:r>
            <a:r>
              <a:rPr lang="en-US" dirty="0">
                <a:solidFill>
                  <a:srgbClr val="00519E"/>
                </a:solidFill>
              </a:rPr>
              <a:t>Azure’s cloud and external services </a:t>
            </a:r>
            <a:r>
              <a:rPr lang="en-US" dirty="0"/>
              <a:t>to perform analysis and computation on received data</a:t>
            </a:r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982987-054D-49A9-BAF6-3C32545C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December 03,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215D94-8452-4B11-88F2-1A6A42D8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Model-Driven Development of Digital Twins | Andreas Wortmann | www.wortmann.ac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C3BE6-44C1-4C00-BEB1-BA9CC926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EDABF-44BB-4F60-9904-9FCDB6D62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CF932E6-2AC7-4273-A8B3-75A9E083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D21578-E70E-4129-A7A7-6CF95DCC1F63}"/>
              </a:ext>
            </a:extLst>
          </p:cNvPr>
          <p:cNvGrpSpPr/>
          <p:nvPr/>
        </p:nvGrpSpPr>
        <p:grpSpPr>
          <a:xfrm>
            <a:off x="4918886" y="1598400"/>
            <a:ext cx="3756799" cy="3310323"/>
            <a:chOff x="5141495" y="963138"/>
            <a:chExt cx="3756799" cy="3310323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A441F85-32B1-46FA-BB1E-683EE4AEEB17}"/>
                </a:ext>
              </a:extLst>
            </p:cNvPr>
            <p:cNvGrpSpPr/>
            <p:nvPr/>
          </p:nvGrpSpPr>
          <p:grpSpPr>
            <a:xfrm>
              <a:off x="5141495" y="963138"/>
              <a:ext cx="3328737" cy="3016214"/>
              <a:chOff x="5141495" y="963138"/>
              <a:chExt cx="3328737" cy="3016214"/>
            </a:xfrm>
          </p:grpSpPr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F86E568A-F275-41BF-8F3D-E7E30081E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754" y="963138"/>
                <a:ext cx="3099478" cy="30162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id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"dtmi:com:example:Building;1",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"Interface",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displayName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"Building",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contents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[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"Property",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schema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string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writable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true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{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"@type":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Relationship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name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contains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"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target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"dtmi:com:example:Room;1"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],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  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"@</a:t>
                </a:r>
                <a:r>
                  <a:rPr kumimoji="0" lang="de-DE" altLang="de-DE" sz="1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context</a:t>
                </a: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": "dtmi:dtdl:context;2"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}</a:t>
                </a:r>
                <a:r>
                  <a:rPr kumimoji="0" lang="de-DE" altLang="de-DE" sz="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endParaRPr kumimoji="0" lang="de-DE" alt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A88079C8-9250-4920-8645-F01258818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495" y="963142"/>
                <a:ext cx="229260" cy="30162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36000" tIns="45720" rIns="3600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6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8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9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10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11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12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13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14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15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16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17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sz="1000" dirty="0">
                    <a:latin typeface="Consolas" panose="020B0609020204030204" pitchFamily="49" charset="0"/>
                  </a:rPr>
                  <a:t>18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19</a:t>
                </a:r>
                <a:endParaRPr kumimoji="0" lang="de-DE" altLang="de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p:grp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54F5B8A9-4A31-4D62-BDA4-C3D05DFB7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0087" y="3385255"/>
              <a:ext cx="888207" cy="888206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ECE60469-CE0C-4361-B32B-4DA54A021758}"/>
              </a:ext>
            </a:extLst>
          </p:cNvPr>
          <p:cNvSpPr txBox="1"/>
          <p:nvPr/>
        </p:nvSpPr>
        <p:spPr>
          <a:xfrm>
            <a:off x="4918887" y="4941877"/>
            <a:ext cx="3647264" cy="324441"/>
          </a:xfrm>
          <a:prstGeom prst="rect">
            <a:avLst/>
          </a:prstGeom>
        </p:spPr>
        <p:txBody>
          <a:bodyPr vert="horz" wrap="square" lIns="0" tIns="0" rIns="0" bIns="0" spcCol="288000" rtlCol="0">
            <a:noAutofit/>
          </a:bodyPr>
          <a:lstStyle/>
          <a:p>
            <a:r>
              <a:rPr lang="en-US" sz="1000" dirty="0">
                <a:solidFill>
                  <a:schemeClr val="bg2"/>
                </a:solidFill>
                <a:hlinkClick r:id="rId3"/>
              </a:rPr>
              <a:t>https://azure.microsoft.com/en-us/services/digital-twins/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0" name="AutoShape 40">
            <a:extLst>
              <a:ext uri="{FF2B5EF4-FFF2-40B4-BE49-F238E27FC236}">
                <a16:creationId xmlns:a16="http://schemas.microsoft.com/office/drawing/2014/main" id="{064F780A-8E38-415C-BE5F-BCBC145884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87478" y="1250380"/>
            <a:ext cx="460145" cy="276225"/>
          </a:xfrm>
          <a:prstGeom prst="foldedCorner">
            <a:avLst>
              <a:gd name="adj" fmla="val 2760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 anchorCtr="1"/>
          <a:lstStyle/>
          <a:p>
            <a:pPr eaLnBrk="0" hangingPunct="0">
              <a:lnSpc>
                <a:spcPct val="70000"/>
              </a:lnSpc>
            </a:pPr>
            <a:r>
              <a:rPr lang="en-US" altLang="de-DE" sz="1000" dirty="0">
                <a:latin typeface="Arial" panose="020B0604020202020204" pitchFamily="34" charset="0"/>
                <a:cs typeface="Arial" panose="020B0604020202020204" pitchFamily="34" charset="0"/>
              </a:rPr>
              <a:t>DTDL</a:t>
            </a:r>
            <a:endParaRPr lang="en-US" altLang="de-DE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6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303318" cy="3492500"/>
          </a:xfrm>
        </p:spPr>
        <p:txBody>
          <a:bodyPr/>
          <a:lstStyle/>
          <a:p>
            <a:pPr>
              <a:buClr>
                <a:srgbClr val="00519E"/>
              </a:buClr>
            </a:pPr>
            <a:r>
              <a:rPr lang="en-US" dirty="0"/>
              <a:t>Describe CPS with a digital model</a:t>
            </a:r>
          </a:p>
          <a:p>
            <a:pPr>
              <a:buClr>
                <a:srgbClr val="00519E"/>
              </a:buClr>
            </a:pPr>
            <a:r>
              <a:rPr lang="en-US" dirty="0"/>
              <a:t>Information models compose </a:t>
            </a:r>
            <a:r>
              <a:rPr lang="en-US" dirty="0" err="1"/>
              <a:t>functionblocks</a:t>
            </a:r>
            <a:r>
              <a:rPr lang="en-US" dirty="0"/>
              <a:t> into bigger components</a:t>
            </a:r>
          </a:p>
          <a:p>
            <a:pPr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Function block are reusable implementation parts </a:t>
            </a:r>
            <a:r>
              <a:rPr lang="en-US" dirty="0"/>
              <a:t>that can define properties, operations, or events</a:t>
            </a:r>
            <a:br>
              <a:rPr lang="en-US" dirty="0"/>
            </a:br>
            <a:endParaRPr lang="en-US" dirty="0"/>
          </a:p>
          <a:p>
            <a:pPr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Code </a:t>
            </a:r>
            <a:r>
              <a:rPr lang="en-US" dirty="0">
                <a:solidFill>
                  <a:srgbClr val="00519E"/>
                </a:solidFill>
              </a:rPr>
              <a:t>generators translate models into applications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December 03,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Model-Driven Development of Digital Twins | Andreas Wortmann | www.wortmann.ac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Eclipse Foundation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724033-A4BA-8FF5-988D-275E1B3E0E93}"/>
              </a:ext>
            </a:extLst>
          </p:cNvPr>
          <p:cNvGrpSpPr/>
          <p:nvPr/>
        </p:nvGrpSpPr>
        <p:grpSpPr>
          <a:xfrm>
            <a:off x="5036014" y="3481258"/>
            <a:ext cx="3383256" cy="1201007"/>
            <a:chOff x="4356459" y="947071"/>
            <a:chExt cx="3396550" cy="1201007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289B22D3-38B2-197D-A415-4DA53ADEF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380" y="947749"/>
              <a:ext cx="3096629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functionblock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status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mandatory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remainingCapacity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b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Percentage</a:t>
              </a:r>
              <a:b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kumimoji="0" lang="de-DE" altLang="de-DE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CD95384-1AE4-CC4A-36CC-1409A8A5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459" y="947071"/>
              <a:ext cx="299921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27CF125-ABEA-A9DE-A040-9D3F52D99CC5}"/>
              </a:ext>
            </a:extLst>
          </p:cNvPr>
          <p:cNvGrpSpPr/>
          <p:nvPr/>
        </p:nvGrpSpPr>
        <p:grpSpPr>
          <a:xfrm>
            <a:off x="5036014" y="2207700"/>
            <a:ext cx="3383256" cy="1201007"/>
            <a:chOff x="4356459" y="947071"/>
            <a:chExt cx="3396550" cy="1201007"/>
          </a:xfrm>
        </p:grpSpPr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B84BC580-614D-FC2B-34FF-2E200F23D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380" y="947749"/>
              <a:ext cx="3096629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infomodel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ECar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kumimoji="0" lang="de-DE" altLang="de-DE" sz="12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functionblock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de-DE" altLang="de-DE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altLang="de-DE" sz="12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as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DE" altLang="de-DE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Battery</a:t>
              </a:r>
              <a:endParaRPr lang="de-DE" altLang="de-DE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</a:t>
              </a: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//…</a:t>
              </a:r>
              <a:endParaRPr kumimoji="0" lang="de-DE" altLang="de-DE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kumimoji="0" lang="de-DE" altLang="de-DE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3F438312-128F-6DAA-33A7-72914FF81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459" y="947071"/>
              <a:ext cx="299921" cy="1200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372521-B698-3E5A-B06E-6CB2C77B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232" y="4414807"/>
            <a:ext cx="874453" cy="87445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82522459-A4C8-8DC2-5BF1-C15EAF6845E1}"/>
              </a:ext>
            </a:extLst>
          </p:cNvPr>
          <p:cNvGrpSpPr/>
          <p:nvPr/>
        </p:nvGrpSpPr>
        <p:grpSpPr>
          <a:xfrm>
            <a:off x="490925" y="3776947"/>
            <a:ext cx="4303633" cy="1001668"/>
            <a:chOff x="-419664" y="3592814"/>
            <a:chExt cx="5172123" cy="1203809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252EA55E-2994-3FF2-8AC7-951802FF7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124" t="51709" r="579" b="1417"/>
            <a:stretch/>
          </p:blipFill>
          <p:spPr>
            <a:xfrm>
              <a:off x="953357" y="3592814"/>
              <a:ext cx="3799102" cy="1203808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E866CD9-C54E-B1BE-6A06-2398FF98C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4775" b="76620"/>
            <a:stretch/>
          </p:blipFill>
          <p:spPr>
            <a:xfrm>
              <a:off x="-419664" y="3592815"/>
              <a:ext cx="1392195" cy="1203808"/>
            </a:xfrm>
            <a:prstGeom prst="rect">
              <a:avLst/>
            </a:prstGeom>
          </p:spPr>
        </p:pic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67193B70-69FC-798B-48A7-BED0B01149DD}"/>
              </a:ext>
            </a:extLst>
          </p:cNvPr>
          <p:cNvSpPr txBox="1"/>
          <p:nvPr/>
        </p:nvSpPr>
        <p:spPr>
          <a:xfrm>
            <a:off x="464014" y="4778615"/>
            <a:ext cx="430331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hlinkClick r:id="rId4"/>
              </a:rPr>
              <a:t>https://github.com/eclipse/vorto/blob/master/docs/tutorials/create_webapp_dashboard.md</a:t>
            </a:r>
            <a:r>
              <a:rPr lang="en-US" sz="800"/>
              <a:t> </a:t>
            </a:r>
            <a:endParaRPr lang="en-US" sz="8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64FD28B-3908-0BB7-1216-4F6476A16706}"/>
              </a:ext>
            </a:extLst>
          </p:cNvPr>
          <p:cNvSpPr txBox="1"/>
          <p:nvPr/>
        </p:nvSpPr>
        <p:spPr>
          <a:xfrm>
            <a:off x="464014" y="4939324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https://www.eclipse.org/vorto/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56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F9ACA97-3391-D515-C2E3-574CEF07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5" y="1598400"/>
            <a:ext cx="4286135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Integrated into AWS environment 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Components are a digital representations of elements in a digital twin</a:t>
            </a:r>
            <a:r>
              <a:rPr lang="en-US" dirty="0"/>
              <a:t> (e.g., physical equipment, process)</a:t>
            </a:r>
          </a:p>
          <a:p>
            <a:pPr lvl="1"/>
            <a:r>
              <a:rPr lang="en-US" dirty="0"/>
              <a:t>provide context and data</a:t>
            </a:r>
          </a:p>
          <a:p>
            <a:pPr lvl="1"/>
            <a:r>
              <a:rPr lang="en-US" dirty="0"/>
              <a:t>components are defined by JSON models 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/>
              <a:t>Components and their relationships span a graph</a:t>
            </a:r>
          </a:p>
          <a:p>
            <a:pPr>
              <a:lnSpc>
                <a:spcPct val="150000"/>
              </a:lnSpc>
              <a:buClr>
                <a:srgbClr val="00519E"/>
              </a:buClr>
              <a:buFont typeface="Wingdings" panose="05000000000000000000" pitchFamily="2" charset="2"/>
              <a:buChar char="à"/>
            </a:pPr>
            <a:r>
              <a:rPr lang="en-US" dirty="0"/>
              <a:t> </a:t>
            </a:r>
            <a:r>
              <a:rPr lang="en-US" dirty="0">
                <a:solidFill>
                  <a:srgbClr val="00519E"/>
                </a:solidFill>
              </a:rPr>
              <a:t>Enables querying and visualization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C964288-BCBC-FB1C-AB06-46AA00FD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December 03, 2021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2ACE3-3190-D88E-F22C-90D4F1BC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Model-Driven Development of Digital Twins | Andreas Wortmann | www.wortmann.ac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8A56D9-BA0F-02E0-E8D7-B7E3F404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812DA2-B3A8-51F4-1F85-E8AA70022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Amazon Webservices IoT </a:t>
            </a:r>
            <a:r>
              <a:rPr lang="en-US" dirty="0" err="1"/>
              <a:t>TwinMaker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0F5F90-E2E8-4416-CE6E-F7D414A2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Platforms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7E8BC6-EF65-BD0F-FAD6-98F02CDB11BD}"/>
              </a:ext>
            </a:extLst>
          </p:cNvPr>
          <p:cNvGrpSpPr/>
          <p:nvPr/>
        </p:nvGrpSpPr>
        <p:grpSpPr>
          <a:xfrm>
            <a:off x="4754450" y="1703744"/>
            <a:ext cx="3921235" cy="3142357"/>
            <a:chOff x="4073789" y="569129"/>
            <a:chExt cx="3936643" cy="3142357"/>
          </a:xfrm>
        </p:grpSpPr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4F5E036B-5001-3C56-FDDF-4FFC460CB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710" y="569129"/>
              <a:ext cx="3636722" cy="31393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0" rIns="3600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componentTypeId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example.alarm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workspaceId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MyWorkspace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isSingleton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false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propertyDefinitions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alarm_status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dataType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{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"type": "STRING"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allowedValues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[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  "</a:t>
              </a:r>
              <a:r>
                <a:rPr kumimoji="0" lang="de-DE" altLang="de-DE" sz="120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stringValue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": "ACTIVE"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  },//...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    ],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}, //...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  }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2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endParaRPr kumimoji="0" lang="de-DE" altLang="de-DE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1F24ACB1-42C3-2ECA-AA4D-4721E3521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789" y="572165"/>
              <a:ext cx="299921" cy="31393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36000" tIns="0" rIns="3600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15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16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17</a:t>
              </a: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60B41122-5243-4962-9E02-26D1588EA4E1}"/>
              </a:ext>
            </a:extLst>
          </p:cNvPr>
          <p:cNvSpPr txBox="1"/>
          <p:nvPr/>
        </p:nvSpPr>
        <p:spPr>
          <a:xfrm>
            <a:off x="382083" y="4951444"/>
            <a:ext cx="49662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https://docs.aws.amazon.com/iot-twinmaker/latest/guide/twinmaker-component-types-examples.html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44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Microsoft Azure DTDL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Uncovering DT Platform Metamodels</a:t>
            </a:r>
          </a:p>
        </p:txBody>
      </p:sp>
      <p:grpSp>
        <p:nvGrpSpPr>
          <p:cNvPr id="357" name="Gruppieren 356">
            <a:extLst>
              <a:ext uri="{FF2B5EF4-FFF2-40B4-BE49-F238E27FC236}">
                <a16:creationId xmlns:a16="http://schemas.microsoft.com/office/drawing/2014/main" id="{239A8C81-160E-E9EA-F932-222C71DB604B}"/>
              </a:ext>
            </a:extLst>
          </p:cNvPr>
          <p:cNvGrpSpPr/>
          <p:nvPr/>
        </p:nvGrpSpPr>
        <p:grpSpPr>
          <a:xfrm>
            <a:off x="3888617" y="1765684"/>
            <a:ext cx="4787069" cy="3157931"/>
            <a:chOff x="3423651" y="1566007"/>
            <a:chExt cx="4787069" cy="3157931"/>
          </a:xfrm>
        </p:grpSpPr>
        <p:sp>
          <p:nvSpPr>
            <p:cNvPr id="222" name="Rechteck 221">
              <a:extLst>
                <a:ext uri="{FF2B5EF4-FFF2-40B4-BE49-F238E27FC236}">
                  <a16:creationId xmlns:a16="http://schemas.microsoft.com/office/drawing/2014/main" id="{6175158B-189D-87C2-6EAA-59FA92D07AE8}"/>
                </a:ext>
              </a:extLst>
            </p:cNvPr>
            <p:cNvSpPr/>
            <p:nvPr/>
          </p:nvSpPr>
          <p:spPr>
            <a:xfrm>
              <a:off x="5294854" y="1949357"/>
              <a:ext cx="705754" cy="27574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Interface</a:t>
              </a:r>
            </a:p>
          </p:txBody>
        </p: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752226EF-93BA-DB79-5BDD-5A85F8A3836A}"/>
                </a:ext>
              </a:extLst>
            </p:cNvPr>
            <p:cNvSpPr/>
            <p:nvPr/>
          </p:nvSpPr>
          <p:spPr>
            <a:xfrm>
              <a:off x="5205086" y="3232158"/>
              <a:ext cx="779326" cy="19730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Property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1B481D3D-61CD-2992-F9F8-C61E361B9164}"/>
                </a:ext>
              </a:extLst>
            </p:cNvPr>
            <p:cNvSpPr/>
            <p:nvPr/>
          </p:nvSpPr>
          <p:spPr>
            <a:xfrm>
              <a:off x="6397851" y="3229523"/>
              <a:ext cx="887181" cy="19414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Relationship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3CB9B3B1-7189-7D84-8D20-5251C49C7BE9}"/>
                </a:ext>
              </a:extLst>
            </p:cNvPr>
            <p:cNvSpPr txBox="1"/>
            <p:nvPr/>
          </p:nvSpPr>
          <p:spPr>
            <a:xfrm>
              <a:off x="6053903" y="2119779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kumimoji="0" lang="de-AT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  <a:endPara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Rechteck 230">
              <a:extLst>
                <a:ext uri="{FF2B5EF4-FFF2-40B4-BE49-F238E27FC236}">
                  <a16:creationId xmlns:a16="http://schemas.microsoft.com/office/drawing/2014/main" id="{5E070E94-510B-7249-1FFD-6261B00306E5}"/>
                </a:ext>
              </a:extLst>
            </p:cNvPr>
            <p:cNvSpPr/>
            <p:nvPr/>
          </p:nvSpPr>
          <p:spPr>
            <a:xfrm>
              <a:off x="4339952" y="3229611"/>
              <a:ext cx="779325" cy="20113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Telemetry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4" name="Rechteck 233">
              <a:extLst>
                <a:ext uri="{FF2B5EF4-FFF2-40B4-BE49-F238E27FC236}">
                  <a16:creationId xmlns:a16="http://schemas.microsoft.com/office/drawing/2014/main" id="{EDE70AD3-AAC0-1DD3-3272-D16C32E3546E}"/>
                </a:ext>
              </a:extLst>
            </p:cNvPr>
            <p:cNvSpPr/>
            <p:nvPr/>
          </p:nvSpPr>
          <p:spPr>
            <a:xfrm>
              <a:off x="3497524" y="3229211"/>
              <a:ext cx="777620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236" name="Raute 235">
              <a:extLst>
                <a:ext uri="{FF2B5EF4-FFF2-40B4-BE49-F238E27FC236}">
                  <a16:creationId xmlns:a16="http://schemas.microsoft.com/office/drawing/2014/main" id="{5EDD3490-5021-8C63-8DC6-F9C010B1ADE8}"/>
                </a:ext>
              </a:extLst>
            </p:cNvPr>
            <p:cNvSpPr/>
            <p:nvPr/>
          </p:nvSpPr>
          <p:spPr>
            <a:xfrm flipH="1">
              <a:off x="5546744" y="2229347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7" name="Rechteck 236">
              <a:extLst>
                <a:ext uri="{FF2B5EF4-FFF2-40B4-BE49-F238E27FC236}">
                  <a16:creationId xmlns:a16="http://schemas.microsoft.com/office/drawing/2014/main" id="{8E8D4162-8D3F-796E-C2D8-56428956DA91}"/>
                </a:ext>
              </a:extLst>
            </p:cNvPr>
            <p:cNvSpPr/>
            <p:nvPr/>
          </p:nvSpPr>
          <p:spPr>
            <a:xfrm>
              <a:off x="4995724" y="2597439"/>
              <a:ext cx="1191869" cy="212605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InterfaceContent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E7A1AD63-3742-4F8D-698B-52CFB6DC8453}"/>
                </a:ext>
              </a:extLst>
            </p:cNvPr>
            <p:cNvSpPr/>
            <p:nvPr/>
          </p:nvSpPr>
          <p:spPr>
            <a:xfrm>
              <a:off x="3818333" y="2108667"/>
              <a:ext cx="916021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DTElement</a:t>
              </a:r>
              <a:endParaRPr kumimoji="0" lang="de-AT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2" name="Rechteck 241">
              <a:extLst>
                <a:ext uri="{FF2B5EF4-FFF2-40B4-BE49-F238E27FC236}">
                  <a16:creationId xmlns:a16="http://schemas.microsoft.com/office/drawing/2014/main" id="{BEE437E7-938A-6C4A-8FF9-075F2162F3E3}"/>
                </a:ext>
              </a:extLst>
            </p:cNvPr>
            <p:cNvSpPr/>
            <p:nvPr/>
          </p:nvSpPr>
          <p:spPr>
            <a:xfrm>
              <a:off x="3818334" y="1566007"/>
              <a:ext cx="913619" cy="20903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DTMI</a:t>
              </a:r>
            </a:p>
          </p:txBody>
        </p:sp>
        <p:cxnSp>
          <p:nvCxnSpPr>
            <p:cNvPr id="244" name="Verbinder: gewinkelt 171">
              <a:extLst>
                <a:ext uri="{FF2B5EF4-FFF2-40B4-BE49-F238E27FC236}">
                  <a16:creationId xmlns:a16="http://schemas.microsoft.com/office/drawing/2014/main" id="{1329ACDC-DE17-81B9-5A7A-3A9E3C74281A}"/>
                </a:ext>
              </a:extLst>
            </p:cNvPr>
            <p:cNvCxnSpPr>
              <a:cxnSpLocks/>
              <a:stCxn id="222" idx="0"/>
              <a:endCxn id="222" idx="1"/>
            </p:cNvCxnSpPr>
            <p:nvPr/>
          </p:nvCxnSpPr>
          <p:spPr>
            <a:xfrm rot="16200000" flipH="1" flipV="1">
              <a:off x="5402357" y="1841854"/>
              <a:ext cx="137871" cy="352877"/>
            </a:xfrm>
            <a:prstGeom prst="bentConnector4">
              <a:avLst>
                <a:gd name="adj1" fmla="val -131253"/>
                <a:gd name="adj2" fmla="val 151281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46" name="Rechteck 245">
              <a:extLst>
                <a:ext uri="{FF2B5EF4-FFF2-40B4-BE49-F238E27FC236}">
                  <a16:creationId xmlns:a16="http://schemas.microsoft.com/office/drawing/2014/main" id="{7907F29C-BDA6-759A-6FCE-8B1EBF5B0E1D}"/>
                </a:ext>
              </a:extLst>
            </p:cNvPr>
            <p:cNvSpPr/>
            <p:nvPr/>
          </p:nvSpPr>
          <p:spPr>
            <a:xfrm>
              <a:off x="7367833" y="3222448"/>
              <a:ext cx="768914" cy="20121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Component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E30453BA-C778-8151-4915-D1931E8FDE4F}"/>
                </a:ext>
              </a:extLst>
            </p:cNvPr>
            <p:cNvSpPr txBox="1"/>
            <p:nvPr/>
          </p:nvSpPr>
          <p:spPr>
            <a:xfrm>
              <a:off x="4797343" y="1734856"/>
              <a:ext cx="912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0..2  </a:t>
              </a:r>
              <a:r>
                <a:rPr kumimoji="0" lang="de-AT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extends</a:t>
              </a:r>
              <a:endParaRPr kumimoji="0" lang="de-AT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9" name="Verbinder: gewinkelt 171">
              <a:extLst>
                <a:ext uri="{FF2B5EF4-FFF2-40B4-BE49-F238E27FC236}">
                  <a16:creationId xmlns:a16="http://schemas.microsoft.com/office/drawing/2014/main" id="{CD52149D-66C4-E1F2-7DCC-85ADB6E428C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86218" y="1636831"/>
              <a:ext cx="1203761" cy="1980000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50" name="Textfeld 249">
              <a:extLst>
                <a:ext uri="{FF2B5EF4-FFF2-40B4-BE49-F238E27FC236}">
                  <a16:creationId xmlns:a16="http://schemas.microsoft.com/office/drawing/2014/main" id="{EAAC4AF3-9A5E-5854-CEDD-F3B2FC211931}"/>
                </a:ext>
              </a:extLst>
            </p:cNvPr>
            <p:cNvSpPr txBox="1"/>
            <p:nvPr/>
          </p:nvSpPr>
          <p:spPr>
            <a:xfrm>
              <a:off x="6053903" y="1827849"/>
              <a:ext cx="737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pPr defTabSz="457200"/>
              <a:r>
                <a:rPr lang="de-AT" sz="1000" dirty="0">
                  <a:solidFill>
                    <a:prstClr val="black"/>
                  </a:solidFill>
                  <a:cs typeface="Arial" panose="020B0604020202020204" pitchFamily="34" charset="0"/>
                </a:rPr>
                <a:t>1 </a:t>
              </a:r>
              <a:r>
                <a:rPr lang="de-AT" sz="1000" dirty="0" err="1">
                  <a:solidFill>
                    <a:prstClr val="black"/>
                  </a:solidFill>
                  <a:cs typeface="Arial" panose="020B0604020202020204" pitchFamily="34" charset="0"/>
                </a:rPr>
                <a:t>schema</a:t>
              </a:r>
              <a:endParaRPr lang="de-AT" sz="10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1" name="Textfeld 250">
              <a:extLst>
                <a:ext uri="{FF2B5EF4-FFF2-40B4-BE49-F238E27FC236}">
                  <a16:creationId xmlns:a16="http://schemas.microsoft.com/office/drawing/2014/main" id="{540A0D6C-40D5-70C6-B95A-203A6782B8B7}"/>
                </a:ext>
              </a:extLst>
            </p:cNvPr>
            <p:cNvSpPr txBox="1"/>
            <p:nvPr/>
          </p:nvSpPr>
          <p:spPr>
            <a:xfrm>
              <a:off x="6051633" y="3164371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cxnSp>
          <p:nvCxnSpPr>
            <p:cNvPr id="252" name="Verbinder: gewinkelt 171">
              <a:extLst>
                <a:ext uri="{FF2B5EF4-FFF2-40B4-BE49-F238E27FC236}">
                  <a16:creationId xmlns:a16="http://schemas.microsoft.com/office/drawing/2014/main" id="{20100491-1CFA-4662-DB28-0635855BCC8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87412" y="1752160"/>
              <a:ext cx="1087992" cy="1872000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54" name="Raute 253">
              <a:extLst>
                <a:ext uri="{FF2B5EF4-FFF2-40B4-BE49-F238E27FC236}">
                  <a16:creationId xmlns:a16="http://schemas.microsoft.com/office/drawing/2014/main" id="{83A51680-D329-4295-F3A3-A02DC77AF18B}"/>
                </a:ext>
              </a:extLst>
            </p:cNvPr>
            <p:cNvSpPr/>
            <p:nvPr/>
          </p:nvSpPr>
          <p:spPr>
            <a:xfrm rot="10800000" flipH="1">
              <a:off x="4230131" y="1978936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55" name="Verbinder: gewinkelt 171">
              <a:extLst>
                <a:ext uri="{FF2B5EF4-FFF2-40B4-BE49-F238E27FC236}">
                  <a16:creationId xmlns:a16="http://schemas.microsoft.com/office/drawing/2014/main" id="{034FB1A0-D4DD-6B6A-7A5D-AFFB1C70DB28}"/>
                </a:ext>
              </a:extLst>
            </p:cNvPr>
            <p:cNvCxnSpPr>
              <a:cxnSpLocks/>
              <a:stCxn id="237" idx="1"/>
              <a:endCxn id="258" idx="3"/>
            </p:cNvCxnSpPr>
            <p:nvPr/>
          </p:nvCxnSpPr>
          <p:spPr>
            <a:xfrm rot="10800000">
              <a:off x="4272330" y="2410464"/>
              <a:ext cx="723395" cy="293279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56" name="Google Shape;528;g10f8d9d020d_0_26">
              <a:extLst>
                <a:ext uri="{FF2B5EF4-FFF2-40B4-BE49-F238E27FC236}">
                  <a16:creationId xmlns:a16="http://schemas.microsoft.com/office/drawing/2014/main" id="{3DFFFB90-CC63-99B9-38B7-0FC5575D8CD0}"/>
                </a:ext>
              </a:extLst>
            </p:cNvPr>
            <p:cNvSpPr/>
            <p:nvPr/>
          </p:nvSpPr>
          <p:spPr>
            <a:xfrm flipH="1">
              <a:off x="5546276" y="2813423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Textfeld 256">
              <a:extLst>
                <a:ext uri="{FF2B5EF4-FFF2-40B4-BE49-F238E27FC236}">
                  <a16:creationId xmlns:a16="http://schemas.microsoft.com/office/drawing/2014/main" id="{C9340A2A-C04D-4482-8EC3-0FA826E03C8F}"/>
                </a:ext>
              </a:extLst>
            </p:cNvPr>
            <p:cNvSpPr txBox="1"/>
            <p:nvPr/>
          </p:nvSpPr>
          <p:spPr>
            <a:xfrm>
              <a:off x="4276033" y="1834804"/>
              <a:ext cx="195856" cy="246221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triangle" w="lg" len="lg"/>
            </a:ln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8" name="Google Shape;528;g10f8d9d020d_0_26">
              <a:extLst>
                <a:ext uri="{FF2B5EF4-FFF2-40B4-BE49-F238E27FC236}">
                  <a16:creationId xmlns:a16="http://schemas.microsoft.com/office/drawing/2014/main" id="{101E796F-D9BD-0018-476D-90C74834FEB1}"/>
                </a:ext>
              </a:extLst>
            </p:cNvPr>
            <p:cNvSpPr/>
            <p:nvPr/>
          </p:nvSpPr>
          <p:spPr>
            <a:xfrm flipH="1">
              <a:off x="4223126" y="2323530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528;g10f8d9d020d_0_26">
              <a:extLst>
                <a:ext uri="{FF2B5EF4-FFF2-40B4-BE49-F238E27FC236}">
                  <a16:creationId xmlns:a16="http://schemas.microsoft.com/office/drawing/2014/main" id="{C0EF2879-3110-88A7-9CD1-63A5B3B9961B}"/>
                </a:ext>
              </a:extLst>
            </p:cNvPr>
            <p:cNvSpPr/>
            <p:nvPr/>
          </p:nvSpPr>
          <p:spPr>
            <a:xfrm rot="16200000" flipH="1">
              <a:off x="4731540" y="2149094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Rechteck 259">
              <a:extLst>
                <a:ext uri="{FF2B5EF4-FFF2-40B4-BE49-F238E27FC236}">
                  <a16:creationId xmlns:a16="http://schemas.microsoft.com/office/drawing/2014/main" id="{A6AF5352-793F-B154-B156-70E9B527265C}"/>
                </a:ext>
              </a:extLst>
            </p:cNvPr>
            <p:cNvSpPr/>
            <p:nvPr/>
          </p:nvSpPr>
          <p:spPr>
            <a:xfrm>
              <a:off x="4932533" y="3646729"/>
              <a:ext cx="609426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Schema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1" name="Rechteck 260">
              <a:extLst>
                <a:ext uri="{FF2B5EF4-FFF2-40B4-BE49-F238E27FC236}">
                  <a16:creationId xmlns:a16="http://schemas.microsoft.com/office/drawing/2014/main" id="{9F1C05C1-2FDC-E696-9158-7ED0979620E0}"/>
                </a:ext>
              </a:extLst>
            </p:cNvPr>
            <p:cNvSpPr/>
            <p:nvPr/>
          </p:nvSpPr>
          <p:spPr>
            <a:xfrm>
              <a:off x="4128066" y="4209357"/>
              <a:ext cx="534216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Object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2" name="Rechteck 261">
              <a:extLst>
                <a:ext uri="{FF2B5EF4-FFF2-40B4-BE49-F238E27FC236}">
                  <a16:creationId xmlns:a16="http://schemas.microsoft.com/office/drawing/2014/main" id="{11BEA6E7-40A4-6FED-B270-22B07AA80533}"/>
                </a:ext>
              </a:extLst>
            </p:cNvPr>
            <p:cNvSpPr/>
            <p:nvPr/>
          </p:nvSpPr>
          <p:spPr>
            <a:xfrm>
              <a:off x="4734355" y="4526234"/>
              <a:ext cx="476682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Array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3" name="Rechteck 262">
              <a:extLst>
                <a:ext uri="{FF2B5EF4-FFF2-40B4-BE49-F238E27FC236}">
                  <a16:creationId xmlns:a16="http://schemas.microsoft.com/office/drawing/2014/main" id="{1FDE4DE0-1ED4-C034-AEC9-C459DECF3433}"/>
                </a:ext>
              </a:extLst>
            </p:cNvPr>
            <p:cNvSpPr/>
            <p:nvPr/>
          </p:nvSpPr>
          <p:spPr>
            <a:xfrm>
              <a:off x="5628795" y="4529811"/>
              <a:ext cx="493893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Enum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4" name="Raute 263">
              <a:extLst>
                <a:ext uri="{FF2B5EF4-FFF2-40B4-BE49-F238E27FC236}">
                  <a16:creationId xmlns:a16="http://schemas.microsoft.com/office/drawing/2014/main" id="{AFBD5E28-691E-EA11-EF38-95794F172855}"/>
                </a:ext>
              </a:extLst>
            </p:cNvPr>
            <p:cNvSpPr/>
            <p:nvPr/>
          </p:nvSpPr>
          <p:spPr>
            <a:xfrm rot="5400000" flipH="1">
              <a:off x="6284237" y="3266874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79643AF3-BDAC-AF52-65F1-08AE2AB7A59B}"/>
                </a:ext>
              </a:extLst>
            </p:cNvPr>
            <p:cNvSpPr/>
            <p:nvPr/>
          </p:nvSpPr>
          <p:spPr>
            <a:xfrm>
              <a:off x="5313397" y="4210505"/>
              <a:ext cx="416292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lIns="36000" rIns="3600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Map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6" name="Rechteck 265">
              <a:extLst>
                <a:ext uri="{FF2B5EF4-FFF2-40B4-BE49-F238E27FC236}">
                  <a16:creationId xmlns:a16="http://schemas.microsoft.com/office/drawing/2014/main" id="{0BBBFD35-E735-0067-8E5F-0A7481E9CD8F}"/>
                </a:ext>
              </a:extLst>
            </p:cNvPr>
            <p:cNvSpPr/>
            <p:nvPr/>
          </p:nvSpPr>
          <p:spPr>
            <a:xfrm>
              <a:off x="3423651" y="4529811"/>
              <a:ext cx="1179092" cy="194127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InterfaceSchema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7" name="Rechteck 266">
              <a:extLst>
                <a:ext uri="{FF2B5EF4-FFF2-40B4-BE49-F238E27FC236}">
                  <a16:creationId xmlns:a16="http://schemas.microsoft.com/office/drawing/2014/main" id="{BD0CA072-48BE-3DA3-8400-21F94C755D8E}"/>
                </a:ext>
              </a:extLst>
            </p:cNvPr>
            <p:cNvSpPr/>
            <p:nvPr/>
          </p:nvSpPr>
          <p:spPr>
            <a:xfrm>
              <a:off x="5999235" y="4206425"/>
              <a:ext cx="1307843" cy="19412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GeospacialSchema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" name="Google Shape;528;g10f8d9d020d_0_26">
              <a:extLst>
                <a:ext uri="{FF2B5EF4-FFF2-40B4-BE49-F238E27FC236}">
                  <a16:creationId xmlns:a16="http://schemas.microsoft.com/office/drawing/2014/main" id="{119690F4-8772-CE0B-C658-D5DD9BCDC15E}"/>
                </a:ext>
              </a:extLst>
            </p:cNvPr>
            <p:cNvSpPr/>
            <p:nvPr/>
          </p:nvSpPr>
          <p:spPr>
            <a:xfrm flipH="1">
              <a:off x="5226182" y="3844428"/>
              <a:ext cx="98407" cy="86933"/>
            </a:xfrm>
            <a:prstGeom prst="triangle">
              <a:avLst>
                <a:gd name="adj" fmla="val 50000"/>
              </a:avLst>
            </a:prstGeom>
            <a:solidFill>
              <a:sysClr val="window" lastClr="FFFFFF"/>
            </a:solidFill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4"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9" name="Verbinder: gewinkelt 171">
              <a:extLst>
                <a:ext uri="{FF2B5EF4-FFF2-40B4-BE49-F238E27FC236}">
                  <a16:creationId xmlns:a16="http://schemas.microsoft.com/office/drawing/2014/main" id="{89A01448-E7CB-3292-CF75-A4F55D95D4AC}"/>
                </a:ext>
              </a:extLst>
            </p:cNvPr>
            <p:cNvCxnSpPr>
              <a:cxnSpLocks/>
              <a:stCxn id="261" idx="0"/>
              <a:endCxn id="268" idx="3"/>
            </p:cNvCxnSpPr>
            <p:nvPr/>
          </p:nvCxnSpPr>
          <p:spPr>
            <a:xfrm rot="5400000" flipH="1" flipV="1">
              <a:off x="4696281" y="3630255"/>
              <a:ext cx="277996" cy="88021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0" name="Verbinder: gewinkelt 171">
              <a:extLst>
                <a:ext uri="{FF2B5EF4-FFF2-40B4-BE49-F238E27FC236}">
                  <a16:creationId xmlns:a16="http://schemas.microsoft.com/office/drawing/2014/main" id="{B1AE19EE-0605-6AA7-3242-65EB56B7C0E0}"/>
                </a:ext>
              </a:extLst>
            </p:cNvPr>
            <p:cNvCxnSpPr>
              <a:cxnSpLocks/>
              <a:stCxn id="262" idx="0"/>
              <a:endCxn id="268" idx="3"/>
            </p:cNvCxnSpPr>
            <p:nvPr/>
          </p:nvCxnSpPr>
          <p:spPr>
            <a:xfrm rot="5400000" flipH="1" flipV="1">
              <a:off x="4826605" y="4077454"/>
              <a:ext cx="594873" cy="302688"/>
            </a:xfrm>
            <a:prstGeom prst="bentConnector3">
              <a:avLst>
                <a:gd name="adj1" fmla="val 76220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1" name="Verbinder: gewinkelt 171">
              <a:extLst>
                <a:ext uri="{FF2B5EF4-FFF2-40B4-BE49-F238E27FC236}">
                  <a16:creationId xmlns:a16="http://schemas.microsoft.com/office/drawing/2014/main" id="{0B7BC48D-B6A5-297E-4492-8A9E7A5AA411}"/>
                </a:ext>
              </a:extLst>
            </p:cNvPr>
            <p:cNvCxnSpPr>
              <a:cxnSpLocks/>
              <a:stCxn id="265" idx="0"/>
              <a:endCxn id="268" idx="3"/>
            </p:cNvCxnSpPr>
            <p:nvPr/>
          </p:nvCxnSpPr>
          <p:spPr>
            <a:xfrm rot="16200000" flipV="1">
              <a:off x="5258892" y="3947853"/>
              <a:ext cx="279144" cy="24615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2" name="Verbinder: gewinkelt 171">
              <a:extLst>
                <a:ext uri="{FF2B5EF4-FFF2-40B4-BE49-F238E27FC236}">
                  <a16:creationId xmlns:a16="http://schemas.microsoft.com/office/drawing/2014/main" id="{D544665C-6801-0899-C382-955295FADFA1}"/>
                </a:ext>
              </a:extLst>
            </p:cNvPr>
            <p:cNvCxnSpPr>
              <a:cxnSpLocks/>
              <a:stCxn id="263" idx="0"/>
              <a:endCxn id="268" idx="3"/>
            </p:cNvCxnSpPr>
            <p:nvPr/>
          </p:nvCxnSpPr>
          <p:spPr>
            <a:xfrm rot="16200000" flipV="1">
              <a:off x="5276339" y="3930408"/>
              <a:ext cx="598450" cy="600357"/>
            </a:xfrm>
            <a:prstGeom prst="bentConnector3">
              <a:avLst>
                <a:gd name="adj1" fmla="val 76063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3" name="Verbinder: gewinkelt 171">
              <a:extLst>
                <a:ext uri="{FF2B5EF4-FFF2-40B4-BE49-F238E27FC236}">
                  <a16:creationId xmlns:a16="http://schemas.microsoft.com/office/drawing/2014/main" id="{120CED02-8DFE-C3C8-16A6-D39972BA4E43}"/>
                </a:ext>
              </a:extLst>
            </p:cNvPr>
            <p:cNvCxnSpPr>
              <a:cxnSpLocks/>
              <a:stCxn id="266" idx="0"/>
            </p:cNvCxnSpPr>
            <p:nvPr/>
          </p:nvCxnSpPr>
          <p:spPr>
            <a:xfrm rot="5400000" flipH="1" flipV="1">
              <a:off x="4042673" y="4053118"/>
              <a:ext cx="458502" cy="491253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275" name="Raute 274">
              <a:extLst>
                <a:ext uri="{FF2B5EF4-FFF2-40B4-BE49-F238E27FC236}">
                  <a16:creationId xmlns:a16="http://schemas.microsoft.com/office/drawing/2014/main" id="{6988E7B6-8B13-853D-997E-0FE0F76B3B5A}"/>
                </a:ext>
              </a:extLst>
            </p:cNvPr>
            <p:cNvSpPr/>
            <p:nvPr/>
          </p:nvSpPr>
          <p:spPr>
            <a:xfrm flipH="1">
              <a:off x="5705427" y="3441152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6" name="Raute 275">
              <a:extLst>
                <a:ext uri="{FF2B5EF4-FFF2-40B4-BE49-F238E27FC236}">
                  <a16:creationId xmlns:a16="http://schemas.microsoft.com/office/drawing/2014/main" id="{407733DF-AE24-FF95-13A5-451E1F740B76}"/>
                </a:ext>
              </a:extLst>
            </p:cNvPr>
            <p:cNvSpPr/>
            <p:nvPr/>
          </p:nvSpPr>
          <p:spPr>
            <a:xfrm flipH="1">
              <a:off x="4648146" y="3432300"/>
              <a:ext cx="88258" cy="123561"/>
            </a:xfrm>
            <a:prstGeom prst="diamond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77" name="Verbinder: gewinkelt 171">
              <a:extLst>
                <a:ext uri="{FF2B5EF4-FFF2-40B4-BE49-F238E27FC236}">
                  <a16:creationId xmlns:a16="http://schemas.microsoft.com/office/drawing/2014/main" id="{009EAF38-B5F0-5C25-CD73-ABCB446C6ACC}"/>
                </a:ext>
              </a:extLst>
            </p:cNvPr>
            <p:cNvCxnSpPr>
              <a:cxnSpLocks/>
              <a:stCxn id="275" idx="2"/>
              <a:endCxn id="260" idx="3"/>
            </p:cNvCxnSpPr>
            <p:nvPr/>
          </p:nvCxnSpPr>
          <p:spPr>
            <a:xfrm rot="5400000">
              <a:off x="5556218" y="3550455"/>
              <a:ext cx="179080" cy="207596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78" name="Verbinder: gewinkelt 171">
              <a:extLst>
                <a:ext uri="{FF2B5EF4-FFF2-40B4-BE49-F238E27FC236}">
                  <a16:creationId xmlns:a16="http://schemas.microsoft.com/office/drawing/2014/main" id="{60629B95-2C0B-8F47-C883-CB83DCC0C83E}"/>
                </a:ext>
              </a:extLst>
            </p:cNvPr>
            <p:cNvCxnSpPr>
              <a:cxnSpLocks/>
              <a:stCxn id="276" idx="2"/>
              <a:endCxn id="260" idx="1"/>
            </p:cNvCxnSpPr>
            <p:nvPr/>
          </p:nvCxnSpPr>
          <p:spPr>
            <a:xfrm rot="16200000" flipH="1">
              <a:off x="4718437" y="3529697"/>
              <a:ext cx="187932" cy="240259"/>
            </a:xfrm>
            <a:prstGeom prst="bentConnector2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79" name="Textfeld 278">
              <a:extLst>
                <a:ext uri="{FF2B5EF4-FFF2-40B4-BE49-F238E27FC236}">
                  <a16:creationId xmlns:a16="http://schemas.microsoft.com/office/drawing/2014/main" id="{81F83ABB-BF51-9D48-2E40-6C7C9E1B7B66}"/>
                </a:ext>
              </a:extLst>
            </p:cNvPr>
            <p:cNvSpPr txBox="1"/>
            <p:nvPr/>
          </p:nvSpPr>
          <p:spPr>
            <a:xfrm>
              <a:off x="5546102" y="3497571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</a:p>
          </p:txBody>
        </p:sp>
        <p:sp>
          <p:nvSpPr>
            <p:cNvPr id="280" name="Textfeld 279">
              <a:extLst>
                <a:ext uri="{FF2B5EF4-FFF2-40B4-BE49-F238E27FC236}">
                  <a16:creationId xmlns:a16="http://schemas.microsoft.com/office/drawing/2014/main" id="{E046F700-840B-1F53-BA75-C28F1F33D9FD}"/>
                </a:ext>
              </a:extLst>
            </p:cNvPr>
            <p:cNvSpPr txBox="1"/>
            <p:nvPr/>
          </p:nvSpPr>
          <p:spPr>
            <a:xfrm>
              <a:off x="4633680" y="3526242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</a:p>
          </p:txBody>
        </p:sp>
        <p:sp>
          <p:nvSpPr>
            <p:cNvPr id="281" name="Rechteck 280">
              <a:extLst>
                <a:ext uri="{FF2B5EF4-FFF2-40B4-BE49-F238E27FC236}">
                  <a16:creationId xmlns:a16="http://schemas.microsoft.com/office/drawing/2014/main" id="{C873144D-049C-F6D6-1107-6351FE31E735}"/>
                </a:ext>
              </a:extLst>
            </p:cNvPr>
            <p:cNvSpPr/>
            <p:nvPr/>
          </p:nvSpPr>
          <p:spPr>
            <a:xfrm>
              <a:off x="6901795" y="4526044"/>
              <a:ext cx="1188473" cy="19412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rPr>
                <a:t>PrimitiveSchema</a:t>
              </a:r>
              <a:endParaRPr kumimoji="0" lang="de-AT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82" name="Verbinder: gewinkelt 171">
              <a:extLst>
                <a:ext uri="{FF2B5EF4-FFF2-40B4-BE49-F238E27FC236}">
                  <a16:creationId xmlns:a16="http://schemas.microsoft.com/office/drawing/2014/main" id="{31E8E8C5-B078-CFAF-1556-705149DC4335}"/>
                </a:ext>
              </a:extLst>
            </p:cNvPr>
            <p:cNvCxnSpPr>
              <a:cxnSpLocks/>
              <a:stCxn id="281" idx="0"/>
              <a:endCxn id="268" idx="3"/>
            </p:cNvCxnSpPr>
            <p:nvPr/>
          </p:nvCxnSpPr>
          <p:spPr>
            <a:xfrm rot="16200000" flipV="1">
              <a:off x="6088367" y="3118379"/>
              <a:ext cx="594683" cy="2220647"/>
            </a:xfrm>
            <a:prstGeom prst="bentConnector3">
              <a:avLst>
                <a:gd name="adj1" fmla="val 76228"/>
              </a:avLst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62ED6434-81DC-97BD-4A76-6FB6753F2DA0}"/>
                </a:ext>
              </a:extLst>
            </p:cNvPr>
            <p:cNvCxnSpPr>
              <a:cxnSpLocks/>
              <a:stCxn id="259" idx="3"/>
            </p:cNvCxnSpPr>
            <p:nvPr/>
          </p:nvCxnSpPr>
          <p:spPr>
            <a:xfrm>
              <a:off x="4824210" y="2192561"/>
              <a:ext cx="48317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4" name="Gerade Verbindung mit Pfeil 283">
              <a:extLst>
                <a:ext uri="{FF2B5EF4-FFF2-40B4-BE49-F238E27FC236}">
                  <a16:creationId xmlns:a16="http://schemas.microsoft.com/office/drawing/2014/main" id="{9C779C16-55B7-69D5-6501-FBC029B852F3}"/>
                </a:ext>
              </a:extLst>
            </p:cNvPr>
            <p:cNvCxnSpPr>
              <a:cxnSpLocks/>
              <a:stCxn id="254" idx="2"/>
              <a:endCxn id="242" idx="2"/>
            </p:cNvCxnSpPr>
            <p:nvPr/>
          </p:nvCxnSpPr>
          <p:spPr>
            <a:xfrm flipV="1">
              <a:off x="4274260" y="1775044"/>
              <a:ext cx="884" cy="203892"/>
            </a:xfrm>
            <a:prstGeom prst="straightConnector1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85" name="Gerade Verbindung mit Pfeil 284">
              <a:extLst>
                <a:ext uri="{FF2B5EF4-FFF2-40B4-BE49-F238E27FC236}">
                  <a16:creationId xmlns:a16="http://schemas.microsoft.com/office/drawing/2014/main" id="{56FF3F94-2F68-ACB7-0C0E-CAB3DF46E8BD}"/>
                </a:ext>
              </a:extLst>
            </p:cNvPr>
            <p:cNvCxnSpPr>
              <a:cxnSpLocks/>
              <a:stCxn id="236" idx="2"/>
              <a:endCxn id="237" idx="0"/>
            </p:cNvCxnSpPr>
            <p:nvPr/>
          </p:nvCxnSpPr>
          <p:spPr>
            <a:xfrm>
              <a:off x="5590873" y="2352908"/>
              <a:ext cx="786" cy="244531"/>
            </a:xfrm>
            <a:prstGeom prst="straightConnector1">
              <a:avLst/>
            </a:prstGeom>
            <a:noFill/>
            <a:ln w="12700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86" name="Gerade Verbindung mit Pfeil 285">
              <a:extLst>
                <a:ext uri="{FF2B5EF4-FFF2-40B4-BE49-F238E27FC236}">
                  <a16:creationId xmlns:a16="http://schemas.microsoft.com/office/drawing/2014/main" id="{A557C7B6-0F18-D23D-EA50-6527CD882483}"/>
                </a:ext>
              </a:extLst>
            </p:cNvPr>
            <p:cNvCxnSpPr>
              <a:cxnSpLocks/>
              <a:stCxn id="264" idx="2"/>
              <a:endCxn id="224" idx="3"/>
            </p:cNvCxnSpPr>
            <p:nvPr/>
          </p:nvCxnSpPr>
          <p:spPr>
            <a:xfrm flipH="1">
              <a:off x="5984412" y="3328655"/>
              <a:ext cx="282174" cy="2157"/>
            </a:xfrm>
            <a:prstGeom prst="straightConnector1">
              <a:avLst/>
            </a:prstGeom>
            <a:noFill/>
            <a:ln w="9525" cap="flat" cmpd="sng">
              <a:solidFill>
                <a:sysClr val="windowText" lastClr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287" name="Verbinder: gewinkelt 286">
              <a:extLst>
                <a:ext uri="{FF2B5EF4-FFF2-40B4-BE49-F238E27FC236}">
                  <a16:creationId xmlns:a16="http://schemas.microsoft.com/office/drawing/2014/main" id="{A5E21E28-9471-E463-AEB0-78189BF0A62F}"/>
                </a:ext>
              </a:extLst>
            </p:cNvPr>
            <p:cNvCxnSpPr>
              <a:cxnSpLocks/>
              <a:stCxn id="234" idx="0"/>
            </p:cNvCxnSpPr>
            <p:nvPr/>
          </p:nvCxnSpPr>
          <p:spPr>
            <a:xfrm rot="5400000" flipH="1" flipV="1">
              <a:off x="4856999" y="2087564"/>
              <a:ext cx="170982" cy="2112313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8" name="Gerader Verbinder 287">
              <a:extLst>
                <a:ext uri="{FF2B5EF4-FFF2-40B4-BE49-F238E27FC236}">
                  <a16:creationId xmlns:a16="http://schemas.microsoft.com/office/drawing/2014/main" id="{914A54E5-1BF2-B239-B9C3-57C84E86375A}"/>
                </a:ext>
              </a:extLst>
            </p:cNvPr>
            <p:cNvCxnSpPr>
              <a:cxnSpLocks/>
              <a:stCxn id="231" idx="0"/>
            </p:cNvCxnSpPr>
            <p:nvPr/>
          </p:nvCxnSpPr>
          <p:spPr>
            <a:xfrm flipH="1" flipV="1">
              <a:off x="4729128" y="3056580"/>
              <a:ext cx="487" cy="17303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89" name="Gerader Verbinder 288">
              <a:extLst>
                <a:ext uri="{FF2B5EF4-FFF2-40B4-BE49-F238E27FC236}">
                  <a16:creationId xmlns:a16="http://schemas.microsoft.com/office/drawing/2014/main" id="{A2A7F9C2-488E-4802-C462-1A324F2C76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4995" y="2896196"/>
              <a:ext cx="487" cy="33596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0" name="Verbinder: gewinkelt 289">
              <a:extLst>
                <a:ext uri="{FF2B5EF4-FFF2-40B4-BE49-F238E27FC236}">
                  <a16:creationId xmlns:a16="http://schemas.microsoft.com/office/drawing/2014/main" id="{6455B137-C8FD-4F37-DB90-F58F67DAE102}"/>
                </a:ext>
              </a:extLst>
            </p:cNvPr>
            <p:cNvCxnSpPr>
              <a:cxnSpLocks/>
              <a:endCxn id="227" idx="0"/>
            </p:cNvCxnSpPr>
            <p:nvPr/>
          </p:nvCxnSpPr>
          <p:spPr>
            <a:xfrm>
              <a:off x="4900343" y="3057390"/>
              <a:ext cx="1941098" cy="172133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91" name="Verbinder: gewinkelt 290">
              <a:extLst>
                <a:ext uri="{FF2B5EF4-FFF2-40B4-BE49-F238E27FC236}">
                  <a16:creationId xmlns:a16="http://schemas.microsoft.com/office/drawing/2014/main" id="{A31AE35E-D7C8-DA10-B05A-9A82DB75B82E}"/>
                </a:ext>
              </a:extLst>
            </p:cNvPr>
            <p:cNvCxnSpPr>
              <a:cxnSpLocks/>
              <a:endCxn id="246" idx="0"/>
            </p:cNvCxnSpPr>
            <p:nvPr/>
          </p:nvCxnSpPr>
          <p:spPr>
            <a:xfrm>
              <a:off x="6847651" y="3056055"/>
              <a:ext cx="904639" cy="166393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92" name="Rechteck 291">
              <a:extLst>
                <a:ext uri="{FF2B5EF4-FFF2-40B4-BE49-F238E27FC236}">
                  <a16:creationId xmlns:a16="http://schemas.microsoft.com/office/drawing/2014/main" id="{B47CD58D-3093-15C9-04A0-D1B43B35EA36}"/>
                </a:ext>
              </a:extLst>
            </p:cNvPr>
            <p:cNvSpPr/>
            <p:nvPr/>
          </p:nvSpPr>
          <p:spPr>
            <a:xfrm>
              <a:off x="7650498" y="3232158"/>
              <a:ext cx="560222" cy="1858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AT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Gerader Verbinder 346">
              <a:extLst>
                <a:ext uri="{FF2B5EF4-FFF2-40B4-BE49-F238E27FC236}">
                  <a16:creationId xmlns:a16="http://schemas.microsoft.com/office/drawing/2014/main" id="{57FF2603-444F-C1F1-97FA-B8BD90DA60B2}"/>
                </a:ext>
              </a:extLst>
            </p:cNvPr>
            <p:cNvCxnSpPr>
              <a:cxnSpLocks/>
              <a:stCxn id="267" idx="0"/>
            </p:cNvCxnSpPr>
            <p:nvPr/>
          </p:nvCxnSpPr>
          <p:spPr>
            <a:xfrm flipH="1" flipV="1">
              <a:off x="6653156" y="4069492"/>
              <a:ext cx="1" cy="1369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Inhaltsplatzhalter 1">
            <a:extLst>
              <a:ext uri="{FF2B5EF4-FFF2-40B4-BE49-F238E27FC236}">
                <a16:creationId xmlns:a16="http://schemas.microsoft.com/office/drawing/2014/main" id="{9D6F38A8-E83D-EBFE-FED4-B3A37CFED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4" y="1598400"/>
            <a:ext cx="3410082" cy="3492500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Interface</a:t>
            </a:r>
            <a:r>
              <a:rPr lang="en-US" dirty="0"/>
              <a:t>: type of physical asset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Commands</a:t>
            </a:r>
            <a:r>
              <a:rPr lang="en-US" dirty="0"/>
              <a:t>: interaction with devices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Telemetry</a:t>
            </a:r>
            <a:r>
              <a:rPr lang="en-US" dirty="0"/>
              <a:t>: continuous data streams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Properties</a:t>
            </a:r>
            <a:r>
              <a:rPr lang="en-US" dirty="0"/>
              <a:t>: not frequently changing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 to interfaces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Component</a:t>
            </a:r>
            <a:r>
              <a:rPr lang="en-US" dirty="0"/>
              <a:t>: composition of interfaces</a:t>
            </a:r>
          </a:p>
        </p:txBody>
      </p:sp>
    </p:spTree>
    <p:extLst>
      <p:ext uri="{BB962C8B-B14F-4D97-AF65-F5344CB8AC3E}">
        <p14:creationId xmlns:p14="http://schemas.microsoft.com/office/powerpoint/2010/main" val="279861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Eclipse </a:t>
            </a:r>
            <a:r>
              <a:rPr lang="en-US" dirty="0" err="1"/>
              <a:t>Vorto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Uncovering DT Platform Metamodels</a:t>
            </a:r>
          </a:p>
        </p:txBody>
      </p:sp>
      <p:sp>
        <p:nvSpPr>
          <p:cNvPr id="199" name="Inhaltsplatzhalter 1">
            <a:extLst>
              <a:ext uri="{FF2B5EF4-FFF2-40B4-BE49-F238E27FC236}">
                <a16:creationId xmlns:a16="http://schemas.microsoft.com/office/drawing/2014/main" id="{2BE3D46B-2134-871C-80DB-4CB59B6D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3766841" cy="3492500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InformationModels</a:t>
            </a:r>
            <a:r>
              <a:rPr lang="en-US" dirty="0"/>
              <a:t>: Aggregate Function-Blocks into bigger components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FunctionBlocks</a:t>
            </a:r>
            <a:r>
              <a:rPr lang="en-US" dirty="0"/>
              <a:t>: Reusable implementation parts that contain events, operations, or properties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Event</a:t>
            </a:r>
            <a:r>
              <a:rPr lang="en-US" dirty="0"/>
              <a:t>: a list of properties with timestamp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Operation</a:t>
            </a:r>
            <a:r>
              <a:rPr lang="en-US" dirty="0"/>
              <a:t>: interaction possibilities with the described asset</a:t>
            </a:r>
          </a:p>
          <a:p>
            <a:pPr>
              <a:lnSpc>
                <a:spcPct val="15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Property</a:t>
            </a:r>
            <a:r>
              <a:rPr lang="en-US" dirty="0"/>
              <a:t>: attribute of function block</a:t>
            </a:r>
          </a:p>
        </p:txBody>
      </p: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D7438D47-6CE3-4904-7B69-692094A9D1F5}"/>
              </a:ext>
            </a:extLst>
          </p:cNvPr>
          <p:cNvGrpSpPr/>
          <p:nvPr/>
        </p:nvGrpSpPr>
        <p:grpSpPr>
          <a:xfrm>
            <a:off x="4037291" y="1804253"/>
            <a:ext cx="4638396" cy="3080793"/>
            <a:chOff x="4037290" y="1168186"/>
            <a:chExt cx="4638396" cy="3080793"/>
          </a:xfrm>
        </p:grpSpPr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012BC2D-83A5-C578-77F0-A36B669E4924}"/>
                </a:ext>
              </a:extLst>
            </p:cNvPr>
            <p:cNvSpPr/>
            <p:nvPr/>
          </p:nvSpPr>
          <p:spPr>
            <a:xfrm>
              <a:off x="4915716" y="1168186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InformationModel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2920B3BF-C513-FA8D-A5A0-951ED649ACC1}"/>
                </a:ext>
              </a:extLst>
            </p:cNvPr>
            <p:cNvSpPr/>
            <p:nvPr/>
          </p:nvSpPr>
          <p:spPr>
            <a:xfrm>
              <a:off x="4924087" y="2826842"/>
              <a:ext cx="1810148" cy="44066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9B52BF2-279D-BE42-95BF-E4A7C318EF25}"/>
                </a:ext>
              </a:extLst>
            </p:cNvPr>
            <p:cNvSpPr txBox="1"/>
            <p:nvPr/>
          </p:nvSpPr>
          <p:spPr>
            <a:xfrm>
              <a:off x="5597853" y="1530166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*</a:t>
              </a:r>
            </a:p>
          </p:txBody>
        </p:sp>
        <p:cxnSp>
          <p:nvCxnSpPr>
            <p:cNvPr id="86" name="Verbinder: gewinkelt 98">
              <a:extLst>
                <a:ext uri="{FF2B5EF4-FFF2-40B4-BE49-F238E27FC236}">
                  <a16:creationId xmlns:a16="http://schemas.microsoft.com/office/drawing/2014/main" id="{4F31B322-2C67-18D5-8C46-2CB7A198E2C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921206" y="2258730"/>
              <a:ext cx="4355" cy="148633"/>
            </a:xfrm>
            <a:prstGeom prst="bentConnector4">
              <a:avLst>
                <a:gd name="adj1" fmla="val -5249139"/>
                <a:gd name="adj2" fmla="val 9623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DB508940-D2EC-FC43-036F-7D50238C6BAC}"/>
                </a:ext>
              </a:extLst>
            </p:cNvPr>
            <p:cNvSpPr txBox="1"/>
            <p:nvPr/>
          </p:nvSpPr>
          <p:spPr>
            <a:xfrm>
              <a:off x="4353088" y="2010729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 err="1"/>
                <a:t>superType</a:t>
              </a:r>
              <a:endParaRPr lang="de-AT" sz="1000" dirty="0"/>
            </a:p>
            <a:p>
              <a:r>
                <a:rPr lang="de-AT" sz="1000" dirty="0"/>
                <a:t>0..1 </a:t>
              </a:r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54622F4D-570B-AEEB-387F-1A3C68ACF500}"/>
                </a:ext>
              </a:extLst>
            </p:cNvPr>
            <p:cNvSpPr/>
            <p:nvPr/>
          </p:nvSpPr>
          <p:spPr>
            <a:xfrm>
              <a:off x="4862548" y="3653491"/>
              <a:ext cx="963199" cy="2519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Event</a:t>
              </a: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A4DAA6EA-92C4-BCF2-CF6A-170F5120874E}"/>
                </a:ext>
              </a:extLst>
            </p:cNvPr>
            <p:cNvSpPr/>
            <p:nvPr/>
          </p:nvSpPr>
          <p:spPr>
            <a:xfrm>
              <a:off x="5961821" y="3655972"/>
              <a:ext cx="965750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Operation</a:t>
              </a:r>
            </a:p>
          </p:txBody>
        </p:sp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9DBFBE69-82FC-F3DE-BED9-5743EC6492BC}"/>
                </a:ext>
              </a:extLst>
            </p:cNvPr>
            <p:cNvSpPr/>
            <p:nvPr/>
          </p:nvSpPr>
          <p:spPr>
            <a:xfrm>
              <a:off x="7063138" y="3678137"/>
              <a:ext cx="1207976" cy="227355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25" dirty="0">
                  <a:latin typeface="Arial" panose="020B0604020202020204" pitchFamily="34" charset="0"/>
                  <a:cs typeface="Arial" panose="020B0604020202020204" pitchFamily="34" charset="0"/>
                </a:rPr>
                <a:t>Property</a:t>
              </a:r>
            </a:p>
          </p:txBody>
        </p:sp>
        <p:cxnSp>
          <p:nvCxnSpPr>
            <p:cNvPr id="102" name="Verbinder: gewinkelt 98">
              <a:extLst>
                <a:ext uri="{FF2B5EF4-FFF2-40B4-BE49-F238E27FC236}">
                  <a16:creationId xmlns:a16="http://schemas.microsoft.com/office/drawing/2014/main" id="{1A19B840-60F1-537D-3019-58C034EFC11B}"/>
                </a:ext>
              </a:extLst>
            </p:cNvPr>
            <p:cNvCxnSpPr>
              <a:cxnSpLocks/>
              <a:stCxn id="125" idx="2"/>
              <a:endCxn id="131" idx="0"/>
            </p:cNvCxnSpPr>
            <p:nvPr/>
          </p:nvCxnSpPr>
          <p:spPr>
            <a:xfrm>
              <a:off x="6877040" y="2889625"/>
              <a:ext cx="1289760" cy="791078"/>
            </a:xfrm>
            <a:prstGeom prst="bentConnector2">
              <a:avLst/>
            </a:prstGeom>
            <a:solidFill>
              <a:schemeClr val="tx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569862D0-CB29-A8B6-6D23-1DECF8CB246A}"/>
                </a:ext>
              </a:extLst>
            </p:cNvPr>
            <p:cNvGrpSpPr/>
            <p:nvPr/>
          </p:nvGrpSpPr>
          <p:grpSpPr>
            <a:xfrm rot="16200000">
              <a:off x="6857507" y="2868518"/>
              <a:ext cx="693583" cy="925655"/>
              <a:chOff x="5229232" y="-4561879"/>
              <a:chExt cx="1077979" cy="2651571"/>
            </a:xfrm>
          </p:grpSpPr>
          <p:sp>
            <p:nvSpPr>
              <p:cNvPr id="104" name="Raute 103">
                <a:extLst>
                  <a:ext uri="{FF2B5EF4-FFF2-40B4-BE49-F238E27FC236}">
                    <a16:creationId xmlns:a16="http://schemas.microsoft.com/office/drawing/2014/main" id="{3AC5D0A4-A311-6F80-391A-1A08F28AAEC1}"/>
                  </a:ext>
                </a:extLst>
              </p:cNvPr>
              <p:cNvSpPr/>
              <p:nvPr/>
            </p:nvSpPr>
            <p:spPr>
              <a:xfrm flipH="1">
                <a:off x="6149849" y="-4561879"/>
                <a:ext cx="157362" cy="388332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5" name="Verbinder: gewinkelt 98">
                <a:extLst>
                  <a:ext uri="{FF2B5EF4-FFF2-40B4-BE49-F238E27FC236}">
                    <a16:creationId xmlns:a16="http://schemas.microsoft.com/office/drawing/2014/main" id="{44516F35-D818-1C78-6C5C-50297376EFB2}"/>
                  </a:ext>
                </a:extLst>
              </p:cNvPr>
              <p:cNvCxnSpPr>
                <a:cxnSpLocks/>
                <a:stCxn id="104" idx="2"/>
                <a:endCxn id="100" idx="0"/>
              </p:cNvCxnSpPr>
              <p:nvPr/>
            </p:nvCxnSpPr>
            <p:spPr>
              <a:xfrm rot="5400000">
                <a:off x="4597261" y="-3541576"/>
                <a:ext cx="2263239" cy="999297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8B65E0A9-AE2C-87DA-2432-3FED2764141E}"/>
                </a:ext>
              </a:extLst>
            </p:cNvPr>
            <p:cNvGrpSpPr/>
            <p:nvPr/>
          </p:nvGrpSpPr>
          <p:grpSpPr>
            <a:xfrm rot="16200000">
              <a:off x="6744226" y="3144925"/>
              <a:ext cx="530450" cy="541104"/>
              <a:chOff x="5842394" y="-4599886"/>
              <a:chExt cx="824441" cy="1540108"/>
            </a:xfrm>
          </p:grpSpPr>
          <p:sp>
            <p:nvSpPr>
              <p:cNvPr id="107" name="Raute 106">
                <a:extLst>
                  <a:ext uri="{FF2B5EF4-FFF2-40B4-BE49-F238E27FC236}">
                    <a16:creationId xmlns:a16="http://schemas.microsoft.com/office/drawing/2014/main" id="{A2A518C3-7F9A-F934-DAEC-399FC051A318}"/>
                  </a:ext>
                </a:extLst>
              </p:cNvPr>
              <p:cNvSpPr/>
              <p:nvPr/>
            </p:nvSpPr>
            <p:spPr>
              <a:xfrm flipH="1">
                <a:off x="6509471" y="-4599886"/>
                <a:ext cx="157364" cy="388329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8" name="Verbinder: gewinkelt 98">
                <a:extLst>
                  <a:ext uri="{FF2B5EF4-FFF2-40B4-BE49-F238E27FC236}">
                    <a16:creationId xmlns:a16="http://schemas.microsoft.com/office/drawing/2014/main" id="{5497E687-9CD9-B87D-48E1-42728E46482E}"/>
                  </a:ext>
                </a:extLst>
              </p:cNvPr>
              <p:cNvCxnSpPr>
                <a:cxnSpLocks/>
                <a:stCxn id="107" idx="2"/>
                <a:endCxn id="130" idx="0"/>
              </p:cNvCxnSpPr>
              <p:nvPr/>
            </p:nvCxnSpPr>
            <p:spPr>
              <a:xfrm rot="5400000">
                <a:off x="5639384" y="-4008545"/>
                <a:ext cx="1151777" cy="745758"/>
              </a:xfrm>
              <a:prstGeom prst="bent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134572E3-AF4F-004F-EE19-AEACD5D1DE85}"/>
                </a:ext>
              </a:extLst>
            </p:cNvPr>
            <p:cNvSpPr txBox="1"/>
            <p:nvPr/>
          </p:nvSpPr>
          <p:spPr>
            <a:xfrm>
              <a:off x="6800696" y="3283872"/>
              <a:ext cx="6818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 err="1"/>
                <a:t>status</a:t>
              </a:r>
              <a:r>
                <a:rPr lang="de-AT" sz="1000" dirty="0"/>
                <a:t>  *</a:t>
              </a:r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A1E0E310-7277-F93F-BB38-7796BFB3FFC5}"/>
                </a:ext>
              </a:extLst>
            </p:cNvPr>
            <p:cNvSpPr txBox="1"/>
            <p:nvPr/>
          </p:nvSpPr>
          <p:spPr>
            <a:xfrm>
              <a:off x="7496441" y="3290904"/>
              <a:ext cx="5419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fault</a:t>
              </a:r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CB10DC1D-49DB-7BC5-FFC3-F68AB5588BD5}"/>
                </a:ext>
              </a:extLst>
            </p:cNvPr>
            <p:cNvSpPr txBox="1"/>
            <p:nvPr/>
          </p:nvSpPr>
          <p:spPr>
            <a:xfrm>
              <a:off x="7989136" y="3282746"/>
              <a:ext cx="6865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000" dirty="0"/>
                <a:t>*  </a:t>
              </a:r>
              <a:r>
                <a:rPr lang="de-AT" sz="1000" dirty="0" err="1"/>
                <a:t>config</a:t>
              </a:r>
              <a:endParaRPr lang="de-AT" sz="1000" dirty="0"/>
            </a:p>
          </p:txBody>
        </p:sp>
        <p:grpSp>
          <p:nvGrpSpPr>
            <p:cNvPr id="112" name="Gruppieren 111">
              <a:extLst>
                <a:ext uri="{FF2B5EF4-FFF2-40B4-BE49-F238E27FC236}">
                  <a16:creationId xmlns:a16="http://schemas.microsoft.com/office/drawing/2014/main" id="{1B1F2288-E168-95B1-F4E4-C5DE1479E8B2}"/>
                </a:ext>
              </a:extLst>
            </p:cNvPr>
            <p:cNvGrpSpPr/>
            <p:nvPr/>
          </p:nvGrpSpPr>
          <p:grpSpPr>
            <a:xfrm>
              <a:off x="5292516" y="3905494"/>
              <a:ext cx="2374611" cy="156129"/>
              <a:chOff x="4603806" y="8274618"/>
              <a:chExt cx="3690623" cy="438479"/>
            </a:xfrm>
          </p:grpSpPr>
          <p:sp>
            <p:nvSpPr>
              <p:cNvPr id="113" name="Raute 112">
                <a:extLst>
                  <a:ext uri="{FF2B5EF4-FFF2-40B4-BE49-F238E27FC236}">
                    <a16:creationId xmlns:a16="http://schemas.microsoft.com/office/drawing/2014/main" id="{F077DAE5-D6E1-5818-ADC8-7EDD2C28B803}"/>
                  </a:ext>
                </a:extLst>
              </p:cNvPr>
              <p:cNvSpPr/>
              <p:nvPr/>
            </p:nvSpPr>
            <p:spPr>
              <a:xfrm flipH="1">
                <a:off x="4603806" y="8314999"/>
                <a:ext cx="157363" cy="398097"/>
              </a:xfrm>
              <a:prstGeom prst="diamond">
                <a:avLst/>
              </a:prstGeom>
              <a:solidFill>
                <a:schemeClr val="tx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  <p:txBody>
              <a:bodyPr rtlCol="0" anchor="ctr"/>
              <a:lstStyle/>
              <a:p>
                <a:pPr algn="ctr"/>
                <a:endParaRPr lang="de-AT" sz="1013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14" name="Verbinder: gewinkelt 98">
                <a:extLst>
                  <a:ext uri="{FF2B5EF4-FFF2-40B4-BE49-F238E27FC236}">
                    <a16:creationId xmlns:a16="http://schemas.microsoft.com/office/drawing/2014/main" id="{5FEAC4F3-DCFF-322C-AF0C-B700FB7787E3}"/>
                  </a:ext>
                </a:extLst>
              </p:cNvPr>
              <p:cNvCxnSpPr>
                <a:cxnSpLocks/>
                <a:stCxn id="113" idx="2"/>
                <a:endCxn id="100" idx="2"/>
              </p:cNvCxnSpPr>
              <p:nvPr/>
            </p:nvCxnSpPr>
            <p:spPr>
              <a:xfrm rot="5400000" flipH="1" flipV="1">
                <a:off x="6269218" y="6687887"/>
                <a:ext cx="438479" cy="3611942"/>
              </a:xfrm>
              <a:prstGeom prst="bentConnector3">
                <a:avLst>
                  <a:gd name="adj1" fmla="val -14641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lg" len="lg"/>
              </a:ln>
            </p:spPr>
          </p:cxnSp>
        </p:grpSp>
        <p:sp>
          <p:nvSpPr>
            <p:cNvPr id="115" name="Raute 114">
              <a:extLst>
                <a:ext uri="{FF2B5EF4-FFF2-40B4-BE49-F238E27FC236}">
                  <a16:creationId xmlns:a16="http://schemas.microsoft.com/office/drawing/2014/main" id="{1DF1414E-5547-18DE-7ED9-0DD31153A792}"/>
                </a:ext>
              </a:extLst>
            </p:cNvPr>
            <p:cNvSpPr/>
            <p:nvPr/>
          </p:nvSpPr>
          <p:spPr>
            <a:xfrm flipH="1">
              <a:off x="6394071" y="3282746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7A5A08B8-DB1B-B7AE-C172-AAF04B8C22B8}"/>
                </a:ext>
              </a:extLst>
            </p:cNvPr>
            <p:cNvSpPr txBox="1"/>
            <p:nvPr/>
          </p:nvSpPr>
          <p:spPr>
            <a:xfrm>
              <a:off x="7617580" y="4002758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F280E16A-5244-ED46-2652-2EA416949303}"/>
                </a:ext>
              </a:extLst>
            </p:cNvPr>
            <p:cNvSpPr txBox="1"/>
            <p:nvPr/>
          </p:nvSpPr>
          <p:spPr>
            <a:xfrm>
              <a:off x="6218709" y="3385233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24" name="Gerader Verbinder 123">
              <a:extLst>
                <a:ext uri="{FF2B5EF4-FFF2-40B4-BE49-F238E27FC236}">
                  <a16:creationId xmlns:a16="http://schemas.microsoft.com/office/drawing/2014/main" id="{DE617D49-B349-A284-8A61-C6B0016342E5}"/>
                </a:ext>
              </a:extLst>
            </p:cNvPr>
            <p:cNvCxnSpPr>
              <a:cxnSpLocks/>
              <a:stCxn id="115" idx="2"/>
              <a:endCxn id="97" idx="0"/>
            </p:cNvCxnSpPr>
            <p:nvPr/>
          </p:nvCxnSpPr>
          <p:spPr>
            <a:xfrm>
              <a:off x="6444696" y="3424496"/>
              <a:ext cx="0" cy="231476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25" name="Raute 124">
              <a:extLst>
                <a:ext uri="{FF2B5EF4-FFF2-40B4-BE49-F238E27FC236}">
                  <a16:creationId xmlns:a16="http://schemas.microsoft.com/office/drawing/2014/main" id="{6D736F6D-7F3B-6BA6-AF39-675056237AD6}"/>
                </a:ext>
              </a:extLst>
            </p:cNvPr>
            <p:cNvSpPr/>
            <p:nvPr/>
          </p:nvSpPr>
          <p:spPr>
            <a:xfrm rot="16200000" flipH="1">
              <a:off x="6758632" y="2821842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DFEB1EDF-EE92-83A3-ACD4-CCEC59E5A612}"/>
                </a:ext>
              </a:extLst>
            </p:cNvPr>
            <p:cNvCxnSpPr>
              <a:cxnSpLocks/>
              <a:stCxn id="211" idx="2"/>
              <a:endCxn id="203" idx="0"/>
            </p:cNvCxnSpPr>
            <p:nvPr/>
          </p:nvCxnSpPr>
          <p:spPr>
            <a:xfrm>
              <a:off x="5825746" y="1568568"/>
              <a:ext cx="3670" cy="175907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10870BE9-0E48-FFA8-6D09-7FB10152C8C3}"/>
                </a:ext>
              </a:extLst>
            </p:cNvPr>
            <p:cNvSpPr/>
            <p:nvPr/>
          </p:nvSpPr>
          <p:spPr>
            <a:xfrm>
              <a:off x="6993795" y="3680704"/>
              <a:ext cx="541938" cy="2135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100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BC04C5C3-DF6B-20CE-3B45-2F39EAA92737}"/>
                </a:ext>
              </a:extLst>
            </p:cNvPr>
            <p:cNvSpPr/>
            <p:nvPr/>
          </p:nvSpPr>
          <p:spPr>
            <a:xfrm>
              <a:off x="7990146" y="3680703"/>
              <a:ext cx="353308" cy="2135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82" name="Raute 181">
              <a:extLst>
                <a:ext uri="{FF2B5EF4-FFF2-40B4-BE49-F238E27FC236}">
                  <a16:creationId xmlns:a16="http://schemas.microsoft.com/office/drawing/2014/main" id="{F869AB39-7298-43B9-2F83-ABF0C8E677E8}"/>
                </a:ext>
              </a:extLst>
            </p:cNvPr>
            <p:cNvSpPr/>
            <p:nvPr/>
          </p:nvSpPr>
          <p:spPr>
            <a:xfrm flipH="1">
              <a:off x="5292516" y="3275104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183" name="Textfeld 182">
              <a:extLst>
                <a:ext uri="{FF2B5EF4-FFF2-40B4-BE49-F238E27FC236}">
                  <a16:creationId xmlns:a16="http://schemas.microsoft.com/office/drawing/2014/main" id="{0404C905-CB86-591C-DABA-62C34C1E892C}"/>
                </a:ext>
              </a:extLst>
            </p:cNvPr>
            <p:cNvSpPr txBox="1"/>
            <p:nvPr/>
          </p:nvSpPr>
          <p:spPr>
            <a:xfrm>
              <a:off x="5117154" y="3371241"/>
              <a:ext cx="2343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00" dirty="0"/>
                <a:t>*</a:t>
              </a:r>
            </a:p>
          </p:txBody>
        </p:sp>
        <p:cxnSp>
          <p:nvCxnSpPr>
            <p:cNvPr id="184" name="Gerader Verbinder 183">
              <a:extLst>
                <a:ext uri="{FF2B5EF4-FFF2-40B4-BE49-F238E27FC236}">
                  <a16:creationId xmlns:a16="http://schemas.microsoft.com/office/drawing/2014/main" id="{123541DE-BE4F-BD54-BBEE-96F51E50AAA3}"/>
                </a:ext>
              </a:extLst>
            </p:cNvPr>
            <p:cNvCxnSpPr>
              <a:cxnSpLocks/>
              <a:stCxn id="182" idx="2"/>
              <a:endCxn id="94" idx="0"/>
            </p:cNvCxnSpPr>
            <p:nvPr/>
          </p:nvCxnSpPr>
          <p:spPr>
            <a:xfrm>
              <a:off x="5343141" y="3416854"/>
              <a:ext cx="1007" cy="236637"/>
            </a:xfrm>
            <a:prstGeom prst="lin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3" name="Rechteck 202">
              <a:extLst>
                <a:ext uri="{FF2B5EF4-FFF2-40B4-BE49-F238E27FC236}">
                  <a16:creationId xmlns:a16="http://schemas.microsoft.com/office/drawing/2014/main" id="{84102B02-5B9E-F546-9151-2B6AC31B568D}"/>
                </a:ext>
              </a:extLst>
            </p:cNvPr>
            <p:cNvSpPr/>
            <p:nvPr/>
          </p:nvSpPr>
          <p:spPr>
            <a:xfrm>
              <a:off x="4919385" y="1744475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FunctionBlockProperty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Rechteck 204">
              <a:extLst>
                <a:ext uri="{FF2B5EF4-FFF2-40B4-BE49-F238E27FC236}">
                  <a16:creationId xmlns:a16="http://schemas.microsoft.com/office/drawing/2014/main" id="{E056882D-13FD-541D-FBA0-629FAB401874}"/>
                </a:ext>
              </a:extLst>
            </p:cNvPr>
            <p:cNvSpPr/>
            <p:nvPr/>
          </p:nvSpPr>
          <p:spPr>
            <a:xfrm>
              <a:off x="4922066" y="2226358"/>
              <a:ext cx="1820061" cy="2520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AT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FunctionBlockModel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DE716F1-D7FA-AF55-6B0D-B4778A79A0EE}"/>
                </a:ext>
              </a:extLst>
            </p:cNvPr>
            <p:cNvCxnSpPr>
              <a:cxnSpLocks/>
              <a:stCxn id="203" idx="2"/>
              <a:endCxn id="205" idx="0"/>
            </p:cNvCxnSpPr>
            <p:nvPr/>
          </p:nvCxnSpPr>
          <p:spPr>
            <a:xfrm>
              <a:off x="5829416" y="1996475"/>
              <a:ext cx="2681" cy="22988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09" name="Textfeld 208">
              <a:extLst>
                <a:ext uri="{FF2B5EF4-FFF2-40B4-BE49-F238E27FC236}">
                  <a16:creationId xmlns:a16="http://schemas.microsoft.com/office/drawing/2014/main" id="{03054E13-E1A5-04D5-EE8E-16DA0338221E}"/>
                </a:ext>
              </a:extLst>
            </p:cNvPr>
            <p:cNvSpPr txBox="1"/>
            <p:nvPr/>
          </p:nvSpPr>
          <p:spPr>
            <a:xfrm>
              <a:off x="5854243" y="1987510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type</a:t>
              </a:r>
            </a:p>
          </p:txBody>
        </p:sp>
        <p:sp>
          <p:nvSpPr>
            <p:cNvPr id="211" name="Raute 210">
              <a:extLst>
                <a:ext uri="{FF2B5EF4-FFF2-40B4-BE49-F238E27FC236}">
                  <a16:creationId xmlns:a16="http://schemas.microsoft.com/office/drawing/2014/main" id="{D7DE9967-C691-BA8C-AEB7-63F05DDA8637}"/>
                </a:ext>
              </a:extLst>
            </p:cNvPr>
            <p:cNvSpPr/>
            <p:nvPr/>
          </p:nvSpPr>
          <p:spPr>
            <a:xfrm flipH="1">
              <a:off x="5775121" y="1426818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sp>
          <p:nvSpPr>
            <p:cNvPr id="213" name="Raute 212">
              <a:extLst>
                <a:ext uri="{FF2B5EF4-FFF2-40B4-BE49-F238E27FC236}">
                  <a16:creationId xmlns:a16="http://schemas.microsoft.com/office/drawing/2014/main" id="{450043DA-D68D-4722-8148-3AB3F3FCF13C}"/>
                </a:ext>
              </a:extLst>
            </p:cNvPr>
            <p:cNvSpPr/>
            <p:nvPr/>
          </p:nvSpPr>
          <p:spPr>
            <a:xfrm flipH="1">
              <a:off x="5781471" y="2487929"/>
              <a:ext cx="101250" cy="141750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spcFirstLastPara="1" wrap="square" lIns="51427" tIns="25706" rIns="51427" bIns="25706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4"/>
              </a:pPr>
              <a:endParaRPr lang="de-AT" sz="1125" dirty="0">
                <a:solidFill>
                  <a:schemeClr val="dk1"/>
                </a:solidFill>
                <a:latin typeface="Arial"/>
                <a:cs typeface="Arial"/>
              </a:endParaRPr>
            </a:p>
          </p:txBody>
        </p: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15EA2ABD-E914-97A2-072D-0A8127F66180}"/>
                </a:ext>
              </a:extLst>
            </p:cNvPr>
            <p:cNvCxnSpPr>
              <a:cxnSpLocks/>
              <a:stCxn id="213" idx="2"/>
              <a:endCxn id="70" idx="0"/>
            </p:cNvCxnSpPr>
            <p:nvPr/>
          </p:nvCxnSpPr>
          <p:spPr>
            <a:xfrm flipH="1">
              <a:off x="5829161" y="2629679"/>
              <a:ext cx="2935" cy="19716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19" name="Raute 218">
              <a:extLst>
                <a:ext uri="{FF2B5EF4-FFF2-40B4-BE49-F238E27FC236}">
                  <a16:creationId xmlns:a16="http://schemas.microsoft.com/office/drawing/2014/main" id="{8A643618-0091-9478-FA6B-A04986BB3A3A}"/>
                </a:ext>
              </a:extLst>
            </p:cNvPr>
            <p:cNvSpPr/>
            <p:nvPr/>
          </p:nvSpPr>
          <p:spPr>
            <a:xfrm rot="16200000" flipH="1">
              <a:off x="4798096" y="1808179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0" name="Verbinder: gewinkelt 98">
              <a:extLst>
                <a:ext uri="{FF2B5EF4-FFF2-40B4-BE49-F238E27FC236}">
                  <a16:creationId xmlns:a16="http://schemas.microsoft.com/office/drawing/2014/main" id="{F0C82D06-704C-7115-11C7-D2AAA7EB05D7}"/>
                </a:ext>
              </a:extLst>
            </p:cNvPr>
            <p:cNvCxnSpPr>
              <a:cxnSpLocks/>
              <a:stCxn id="219" idx="0"/>
              <a:endCxn id="70" idx="1"/>
            </p:cNvCxnSpPr>
            <p:nvPr/>
          </p:nvCxnSpPr>
          <p:spPr>
            <a:xfrm rot="10800000" flipH="1" flipV="1">
              <a:off x="4780939" y="1875962"/>
              <a:ext cx="143148" cy="1171212"/>
            </a:xfrm>
            <a:prstGeom prst="bentConnector3">
              <a:avLst>
                <a:gd name="adj1" fmla="val -34466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25" name="Textfeld 224">
              <a:extLst>
                <a:ext uri="{FF2B5EF4-FFF2-40B4-BE49-F238E27FC236}">
                  <a16:creationId xmlns:a16="http://schemas.microsoft.com/office/drawing/2014/main" id="{2F881476-C928-DF45-38A0-16EDE968EE52}"/>
                </a:ext>
              </a:extLst>
            </p:cNvPr>
            <p:cNvSpPr txBox="1"/>
            <p:nvPr/>
          </p:nvSpPr>
          <p:spPr>
            <a:xfrm>
              <a:off x="4037290" y="3067452"/>
              <a:ext cx="986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400"/>
              </a:lvl1pPr>
            </a:lstStyle>
            <a:p>
              <a:r>
                <a:rPr lang="de-AT" sz="1000" dirty="0"/>
                <a:t>0..1 </a:t>
              </a:r>
              <a:r>
                <a:rPr lang="de-AT" sz="1000" dirty="0" err="1"/>
                <a:t>extended</a:t>
              </a:r>
              <a:br>
                <a:rPr lang="de-AT" sz="1000" dirty="0"/>
              </a:br>
              <a:r>
                <a:rPr lang="de-AT" sz="1000" dirty="0" err="1"/>
                <a:t>FunctionBlock</a:t>
              </a:r>
              <a:endParaRPr lang="de-AT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1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6C651E-DB99-1808-BC54-8FC5923D5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2B1DC7-3423-8349-9632-6719F9C9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C7ABCC-8838-D785-3543-692DA195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F2935E-87C0-772C-7B31-1F1275F92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AWS IoT </a:t>
            </a:r>
            <a:r>
              <a:rPr lang="en-US" dirty="0" err="1"/>
              <a:t>TwinMaker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674A8DC-E475-145F-89A1-D9F047F37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RQ1: Uncovering DT Platform Metamodels</a:t>
            </a:r>
          </a:p>
        </p:txBody>
      </p:sp>
      <p:sp>
        <p:nvSpPr>
          <p:cNvPr id="199" name="Inhaltsplatzhalter 1">
            <a:extLst>
              <a:ext uri="{FF2B5EF4-FFF2-40B4-BE49-F238E27FC236}">
                <a16:creationId xmlns:a16="http://schemas.microsoft.com/office/drawing/2014/main" id="{2BE3D46B-2134-871C-80DB-4CB59B6D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8400"/>
            <a:ext cx="4413236" cy="3492500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ComponentType</a:t>
            </a:r>
            <a:r>
              <a:rPr lang="en-US" dirty="0"/>
              <a:t>: defines a type of assets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Function</a:t>
            </a:r>
            <a:r>
              <a:rPr lang="en-US" dirty="0"/>
              <a:t>: reference a function to interact with the described assets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PropertyDefinition</a:t>
            </a:r>
            <a:r>
              <a:rPr lang="en-US" dirty="0"/>
              <a:t>: Defines properties, i.e., attributes of the component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 err="1">
                <a:solidFill>
                  <a:srgbClr val="00519E"/>
                </a:solidFill>
              </a:rPr>
              <a:t>DataType</a:t>
            </a:r>
            <a:r>
              <a:rPr lang="en-US" dirty="0"/>
              <a:t>: type of properties</a:t>
            </a:r>
          </a:p>
          <a:p>
            <a:pPr>
              <a:lnSpc>
                <a:spcPct val="200000"/>
              </a:lnSpc>
              <a:buClr>
                <a:srgbClr val="00519E"/>
              </a:buClr>
            </a:pPr>
            <a:r>
              <a:rPr lang="en-US" dirty="0">
                <a:solidFill>
                  <a:srgbClr val="00519E"/>
                </a:solidFill>
              </a:rPr>
              <a:t>Relationship</a:t>
            </a:r>
            <a:r>
              <a:rPr lang="en-US" dirty="0"/>
              <a:t>: associations between component types</a:t>
            </a:r>
          </a:p>
        </p:txBody>
      </p:sp>
      <p:grpSp>
        <p:nvGrpSpPr>
          <p:cNvPr id="157" name="Gruppieren 156">
            <a:extLst>
              <a:ext uri="{FF2B5EF4-FFF2-40B4-BE49-F238E27FC236}">
                <a16:creationId xmlns:a16="http://schemas.microsoft.com/office/drawing/2014/main" id="{554806A7-E32F-C3DF-2630-42F4763F20CA}"/>
              </a:ext>
            </a:extLst>
          </p:cNvPr>
          <p:cNvGrpSpPr/>
          <p:nvPr/>
        </p:nvGrpSpPr>
        <p:grpSpPr>
          <a:xfrm>
            <a:off x="5306685" y="1852586"/>
            <a:ext cx="3369002" cy="2499908"/>
            <a:chOff x="5095549" y="1778774"/>
            <a:chExt cx="3369002" cy="2499908"/>
          </a:xfrm>
        </p:grpSpPr>
        <p:sp>
          <p:nvSpPr>
            <p:cNvPr id="45" name="Google Shape;522;g10f8d9d020d_0_26">
              <a:extLst>
                <a:ext uri="{FF2B5EF4-FFF2-40B4-BE49-F238E27FC236}">
                  <a16:creationId xmlns:a16="http://schemas.microsoft.com/office/drawing/2014/main" id="{E0D18794-37E1-46AE-82E5-EF7447715DAA}"/>
                </a:ext>
              </a:extLst>
            </p:cNvPr>
            <p:cNvSpPr/>
            <p:nvPr/>
          </p:nvSpPr>
          <p:spPr>
            <a:xfrm>
              <a:off x="5310786" y="2905377"/>
              <a:ext cx="1260907" cy="68821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Property</a:t>
              </a:r>
              <a:b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30;g10f8d9d020d_0_26">
              <a:extLst>
                <a:ext uri="{FF2B5EF4-FFF2-40B4-BE49-F238E27FC236}">
                  <a16:creationId xmlns:a16="http://schemas.microsoft.com/office/drawing/2014/main" id="{17575AC6-E5E7-2759-49E8-C03A99FFEE6F}"/>
                </a:ext>
              </a:extLst>
            </p:cNvPr>
            <p:cNvSpPr/>
            <p:nvPr/>
          </p:nvSpPr>
          <p:spPr>
            <a:xfrm>
              <a:off x="5329838" y="2178977"/>
              <a:ext cx="1260906" cy="2721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ComponentType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Google Shape;532;g10f8d9d020d_0_26">
              <a:extLst>
                <a:ext uri="{FF2B5EF4-FFF2-40B4-BE49-F238E27FC236}">
                  <a16:creationId xmlns:a16="http://schemas.microsoft.com/office/drawing/2014/main" id="{703699B8-4F65-0F88-95F6-E4C53FDF4E0F}"/>
                </a:ext>
              </a:extLst>
            </p:cNvPr>
            <p:cNvCxnSpPr>
              <a:cxnSpLocks/>
              <a:stCxn id="48" idx="1"/>
              <a:endCxn id="48" idx="0"/>
            </p:cNvCxnSpPr>
            <p:nvPr/>
          </p:nvCxnSpPr>
          <p:spPr>
            <a:xfrm rot="10800000" flipH="1">
              <a:off x="5329837" y="2178977"/>
              <a:ext cx="630453" cy="136092"/>
            </a:xfrm>
            <a:prstGeom prst="bentConnector4">
              <a:avLst>
                <a:gd name="adj1" fmla="val -40289"/>
                <a:gd name="adj2" fmla="val 26797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57" name="Google Shape;538;g10f8d9d020d_0_26">
              <a:extLst>
                <a:ext uri="{FF2B5EF4-FFF2-40B4-BE49-F238E27FC236}">
                  <a16:creationId xmlns:a16="http://schemas.microsoft.com/office/drawing/2014/main" id="{51C05741-56CE-5EC6-40E6-A19A5DC8FBFD}"/>
                </a:ext>
              </a:extLst>
            </p:cNvPr>
            <p:cNvSpPr/>
            <p:nvPr/>
          </p:nvSpPr>
          <p:spPr>
            <a:xfrm>
              <a:off x="7037568" y="2179925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Function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42;g10f8d9d020d_0_26">
              <a:extLst>
                <a:ext uri="{FF2B5EF4-FFF2-40B4-BE49-F238E27FC236}">
                  <a16:creationId xmlns:a16="http://schemas.microsoft.com/office/drawing/2014/main" id="{B46AE992-4812-C031-CB94-E20FB85C5429}"/>
                </a:ext>
              </a:extLst>
            </p:cNvPr>
            <p:cNvSpPr txBox="1"/>
            <p:nvPr/>
          </p:nvSpPr>
          <p:spPr>
            <a:xfrm>
              <a:off x="5095549" y="1778774"/>
              <a:ext cx="897645" cy="255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latin typeface="Arial"/>
                  <a:ea typeface="Arial"/>
                  <a:cs typeface="Arial"/>
                  <a:sym typeface="Arial"/>
                </a:rPr>
                <a:t>[0..10]</a:t>
              </a:r>
              <a:br>
                <a:rPr lang="en-US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50" dirty="0" err="1">
                  <a:latin typeface="Arial"/>
                  <a:ea typeface="Arial"/>
                  <a:cs typeface="Arial"/>
                  <a:sym typeface="Arial"/>
                </a:rPr>
                <a:t>extendsFrom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47;g10f8d9d020d_0_26">
              <a:extLst>
                <a:ext uri="{FF2B5EF4-FFF2-40B4-BE49-F238E27FC236}">
                  <a16:creationId xmlns:a16="http://schemas.microsoft.com/office/drawing/2014/main" id="{0A639F6C-F291-AA40-1F1B-5186515D510C}"/>
                </a:ext>
              </a:extLst>
            </p:cNvPr>
            <p:cNvSpPr/>
            <p:nvPr/>
          </p:nvSpPr>
          <p:spPr>
            <a:xfrm>
              <a:off x="7037568" y="3215096"/>
              <a:ext cx="1088591" cy="2717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DataType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" name="Google Shape;554;g10f8d9d020d_0_26">
              <a:extLst>
                <a:ext uri="{FF2B5EF4-FFF2-40B4-BE49-F238E27FC236}">
                  <a16:creationId xmlns:a16="http://schemas.microsoft.com/office/drawing/2014/main" id="{E746ADFF-097A-ADDC-E847-3D2BB8BBCCC6}"/>
                </a:ext>
              </a:extLst>
            </p:cNvPr>
            <p:cNvCxnSpPr>
              <a:cxnSpLocks/>
              <a:stCxn id="159" idx="2"/>
              <a:endCxn id="64" idx="1"/>
            </p:cNvCxnSpPr>
            <p:nvPr/>
          </p:nvCxnSpPr>
          <p:spPr>
            <a:xfrm>
              <a:off x="6723190" y="3347582"/>
              <a:ext cx="314378" cy="339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68" name="Google Shape;557;g10f8d9d020d_0_26">
              <a:extLst>
                <a:ext uri="{FF2B5EF4-FFF2-40B4-BE49-F238E27FC236}">
                  <a16:creationId xmlns:a16="http://schemas.microsoft.com/office/drawing/2014/main" id="{0FBA5842-E05A-B4F0-715C-2E87D42D513D}"/>
                </a:ext>
              </a:extLst>
            </p:cNvPr>
            <p:cNvSpPr txBox="1"/>
            <p:nvPr/>
          </p:nvSpPr>
          <p:spPr>
            <a:xfrm>
              <a:off x="6761786" y="2802648"/>
              <a:ext cx="324518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58;g10f8d9d020d_0_26">
              <a:extLst>
                <a:ext uri="{FF2B5EF4-FFF2-40B4-BE49-F238E27FC236}">
                  <a16:creationId xmlns:a16="http://schemas.microsoft.com/office/drawing/2014/main" id="{4535CB77-7803-9344-1AE9-9E1D153E0519}"/>
                </a:ext>
              </a:extLst>
            </p:cNvPr>
            <p:cNvSpPr txBox="1"/>
            <p:nvPr/>
          </p:nvSpPr>
          <p:spPr>
            <a:xfrm>
              <a:off x="6804038" y="2188497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  <p:sp>
          <p:nvSpPr>
            <p:cNvPr id="71" name="Google Shape;559;g10f8d9d020d_0_26">
              <a:extLst>
                <a:ext uri="{FF2B5EF4-FFF2-40B4-BE49-F238E27FC236}">
                  <a16:creationId xmlns:a16="http://schemas.microsoft.com/office/drawing/2014/main" id="{87D1DE1A-91FC-D6A3-0E47-C68940967AED}"/>
                </a:ext>
              </a:extLst>
            </p:cNvPr>
            <p:cNvSpPr txBox="1"/>
            <p:nvPr/>
          </p:nvSpPr>
          <p:spPr>
            <a:xfrm>
              <a:off x="6820632" y="3184681"/>
              <a:ext cx="110337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559;g10f8d9d020d_0_26">
              <a:extLst>
                <a:ext uri="{FF2B5EF4-FFF2-40B4-BE49-F238E27FC236}">
                  <a16:creationId xmlns:a16="http://schemas.microsoft.com/office/drawing/2014/main" id="{0387AF8F-6BA8-F184-7EE1-EF89DFCC9A34}"/>
                </a:ext>
              </a:extLst>
            </p:cNvPr>
            <p:cNvSpPr txBox="1"/>
            <p:nvPr/>
          </p:nvSpPr>
          <p:spPr>
            <a:xfrm>
              <a:off x="8169097" y="3453289"/>
              <a:ext cx="295454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7" name="Google Shape;554;g10f8d9d020d_0_26">
              <a:extLst>
                <a:ext uri="{FF2B5EF4-FFF2-40B4-BE49-F238E27FC236}">
                  <a16:creationId xmlns:a16="http://schemas.microsoft.com/office/drawing/2014/main" id="{21D9B4CC-4A1E-297A-095D-07FBEABB3F95}"/>
                </a:ext>
              </a:extLst>
            </p:cNvPr>
            <p:cNvCxnSpPr>
              <a:cxnSpLocks/>
              <a:stCxn id="121" idx="2"/>
              <a:endCxn id="57" idx="1"/>
            </p:cNvCxnSpPr>
            <p:nvPr/>
          </p:nvCxnSpPr>
          <p:spPr>
            <a:xfrm flipV="1">
              <a:off x="6734163" y="2315803"/>
              <a:ext cx="303405" cy="34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8" name="Google Shape;554;g10f8d9d020d_0_26">
              <a:extLst>
                <a:ext uri="{FF2B5EF4-FFF2-40B4-BE49-F238E27FC236}">
                  <a16:creationId xmlns:a16="http://schemas.microsoft.com/office/drawing/2014/main" id="{88534C25-D54D-C94A-22D0-FB9E4F37D763}"/>
                </a:ext>
              </a:extLst>
            </p:cNvPr>
            <p:cNvCxnSpPr>
              <a:cxnSpLocks/>
              <a:stCxn id="93" idx="0"/>
              <a:endCxn id="93" idx="2"/>
            </p:cNvCxnSpPr>
            <p:nvPr/>
          </p:nvCxnSpPr>
          <p:spPr>
            <a:xfrm>
              <a:off x="7581864" y="4005131"/>
              <a:ext cx="0" cy="27355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79" name="Google Shape;554;g10f8d9d020d_0_26">
              <a:extLst>
                <a:ext uri="{FF2B5EF4-FFF2-40B4-BE49-F238E27FC236}">
                  <a16:creationId xmlns:a16="http://schemas.microsoft.com/office/drawing/2014/main" id="{3425C838-5E04-A0CB-69A9-3FFD2A72A9A9}"/>
                </a:ext>
              </a:extLst>
            </p:cNvPr>
            <p:cNvCxnSpPr>
              <a:cxnSpLocks/>
              <a:stCxn id="123" idx="2"/>
              <a:endCxn id="45" idx="0"/>
            </p:cNvCxnSpPr>
            <p:nvPr/>
          </p:nvCxnSpPr>
          <p:spPr>
            <a:xfrm flipH="1">
              <a:off x="5941240" y="2597016"/>
              <a:ext cx="1329" cy="308361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81" name="Google Shape;542;g10f8d9d020d_0_26">
              <a:extLst>
                <a:ext uri="{FF2B5EF4-FFF2-40B4-BE49-F238E27FC236}">
                  <a16:creationId xmlns:a16="http://schemas.microsoft.com/office/drawing/2014/main" id="{25CDBD30-B509-F36B-C600-E6449921904D}"/>
                </a:ext>
              </a:extLst>
            </p:cNvPr>
            <p:cNvSpPr txBox="1"/>
            <p:nvPr/>
          </p:nvSpPr>
          <p:spPr>
            <a:xfrm>
              <a:off x="6885865" y="2779930"/>
              <a:ext cx="733802" cy="14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required</a:t>
              </a:r>
              <a:br>
                <a:rPr lang="de-DE" sz="1050" dirty="0"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050" dirty="0">
                  <a:latin typeface="Arial"/>
                  <a:ea typeface="Arial"/>
                  <a:cs typeface="Arial"/>
                  <a:sym typeface="Arial"/>
                </a:rPr>
                <a:t>Properties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542;g10f8d9d020d_0_26">
              <a:extLst>
                <a:ext uri="{FF2B5EF4-FFF2-40B4-BE49-F238E27FC236}">
                  <a16:creationId xmlns:a16="http://schemas.microsoft.com/office/drawing/2014/main" id="{25DB52ED-E42D-12EC-59B3-357411C54207}"/>
                </a:ext>
              </a:extLst>
            </p:cNvPr>
            <p:cNvSpPr txBox="1"/>
            <p:nvPr/>
          </p:nvSpPr>
          <p:spPr>
            <a:xfrm>
              <a:off x="7914788" y="2876713"/>
              <a:ext cx="450733" cy="10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de-DE" sz="1050" dirty="0" err="1">
                  <a:latin typeface="Arial"/>
                  <a:ea typeface="Arial"/>
                  <a:cs typeface="Arial"/>
                  <a:sym typeface="Arial"/>
                </a:rPr>
                <a:t>nestedType</a:t>
              </a:r>
              <a:endParaRPr sz="1050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559;g10f8d9d020d_0_26">
              <a:extLst>
                <a:ext uri="{FF2B5EF4-FFF2-40B4-BE49-F238E27FC236}">
                  <a16:creationId xmlns:a16="http://schemas.microsoft.com/office/drawing/2014/main" id="{B1AB551C-786F-19AE-67CC-043BC142C9A3}"/>
                </a:ext>
              </a:extLst>
            </p:cNvPr>
            <p:cNvSpPr txBox="1"/>
            <p:nvPr/>
          </p:nvSpPr>
          <p:spPr>
            <a:xfrm>
              <a:off x="5158783" y="2515589"/>
              <a:ext cx="560252" cy="157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 target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5" name="Google Shape;532;g10f8d9d020d_0_26">
              <a:extLst>
                <a:ext uri="{FF2B5EF4-FFF2-40B4-BE49-F238E27FC236}">
                  <a16:creationId xmlns:a16="http://schemas.microsoft.com/office/drawing/2014/main" id="{076E31CB-8745-7DA9-3B8A-B6D85096EEAF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rot="5400000">
              <a:off x="6817899" y="2205475"/>
              <a:ext cx="517760" cy="1010171"/>
            </a:xfrm>
            <a:prstGeom prst="bent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93" name="Google Shape;547;g10f8d9d020d_0_26">
              <a:extLst>
                <a:ext uri="{FF2B5EF4-FFF2-40B4-BE49-F238E27FC236}">
                  <a16:creationId xmlns:a16="http://schemas.microsoft.com/office/drawing/2014/main" id="{18DF8C25-489F-191F-DD7D-3E5E9518BD8E}"/>
                </a:ext>
              </a:extLst>
            </p:cNvPr>
            <p:cNvSpPr/>
            <p:nvPr/>
          </p:nvSpPr>
          <p:spPr>
            <a:xfrm>
              <a:off x="7037568" y="4005131"/>
              <a:ext cx="1088591" cy="27355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de-DE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Relationship</a:t>
              </a:r>
              <a:endParaRPr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532;g10f8d9d020d_0_26">
              <a:extLst>
                <a:ext uri="{FF2B5EF4-FFF2-40B4-BE49-F238E27FC236}">
                  <a16:creationId xmlns:a16="http://schemas.microsoft.com/office/drawing/2014/main" id="{7D8EB402-FF2A-19F0-CEEA-C707DC8E7B16}"/>
                </a:ext>
              </a:extLst>
            </p:cNvPr>
            <p:cNvCxnSpPr>
              <a:cxnSpLocks/>
              <a:stCxn id="64" idx="0"/>
              <a:endCxn id="64" idx="3"/>
            </p:cNvCxnSpPr>
            <p:nvPr/>
          </p:nvCxnSpPr>
          <p:spPr>
            <a:xfrm rot="16200000" flipH="1">
              <a:off x="7786072" y="3010888"/>
              <a:ext cx="135878" cy="544295"/>
            </a:xfrm>
            <a:prstGeom prst="bentConnector4">
              <a:avLst>
                <a:gd name="adj1" fmla="val -126178"/>
                <a:gd name="adj2" fmla="val 141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98" name="Google Shape;532;g10f8d9d020d_0_26">
              <a:extLst>
                <a:ext uri="{FF2B5EF4-FFF2-40B4-BE49-F238E27FC236}">
                  <a16:creationId xmlns:a16="http://schemas.microsoft.com/office/drawing/2014/main" id="{6A5E046F-837C-613D-798D-EB41C40C6CB2}"/>
                </a:ext>
              </a:extLst>
            </p:cNvPr>
            <p:cNvCxnSpPr>
              <a:cxnSpLocks/>
              <a:stCxn id="93" idx="1"/>
              <a:endCxn id="48" idx="1"/>
            </p:cNvCxnSpPr>
            <p:nvPr/>
          </p:nvCxnSpPr>
          <p:spPr>
            <a:xfrm rot="10800000">
              <a:off x="5329838" y="2413907"/>
              <a:ext cx="1707730" cy="1728000"/>
            </a:xfrm>
            <a:prstGeom prst="bentConnector3">
              <a:avLst>
                <a:gd name="adj1" fmla="val 11338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99" name="Google Shape;554;g10f8d9d020d_0_26">
              <a:extLst>
                <a:ext uri="{FF2B5EF4-FFF2-40B4-BE49-F238E27FC236}">
                  <a16:creationId xmlns:a16="http://schemas.microsoft.com/office/drawing/2014/main" id="{EB8AD152-7A9D-B5F8-0003-E82FAF1DCCD6}"/>
                </a:ext>
              </a:extLst>
            </p:cNvPr>
            <p:cNvCxnSpPr>
              <a:cxnSpLocks/>
              <a:stCxn id="127" idx="2"/>
              <a:endCxn id="93" idx="0"/>
            </p:cNvCxnSpPr>
            <p:nvPr/>
          </p:nvCxnSpPr>
          <p:spPr>
            <a:xfrm>
              <a:off x="7581863" y="3622416"/>
              <a:ext cx="1" cy="3827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01" name="Google Shape;559;g10f8d9d020d_0_26">
              <a:extLst>
                <a:ext uri="{FF2B5EF4-FFF2-40B4-BE49-F238E27FC236}">
                  <a16:creationId xmlns:a16="http://schemas.microsoft.com/office/drawing/2014/main" id="{5D980C5E-AD37-46EF-3E37-D7C7E1831AD3}"/>
                </a:ext>
              </a:extLst>
            </p:cNvPr>
            <p:cNvSpPr txBox="1"/>
            <p:nvPr/>
          </p:nvSpPr>
          <p:spPr>
            <a:xfrm>
              <a:off x="7714418" y="3789636"/>
              <a:ext cx="372748" cy="963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-US" sz="105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0..1</a:t>
              </a:r>
              <a:endParaRPr sz="1050" dirty="0">
                <a:solidFill>
                  <a:schemeClr val="dk1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Raute 120">
              <a:extLst>
                <a:ext uri="{FF2B5EF4-FFF2-40B4-BE49-F238E27FC236}">
                  <a16:creationId xmlns:a16="http://schemas.microsoft.com/office/drawing/2014/main" id="{41FCE17D-4EE6-5BE0-ED0F-56DA1216DAF6}"/>
                </a:ext>
              </a:extLst>
            </p:cNvPr>
            <p:cNvSpPr/>
            <p:nvPr/>
          </p:nvSpPr>
          <p:spPr>
            <a:xfrm rot="16200000" flipH="1">
              <a:off x="6615755" y="225148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aute 122">
              <a:extLst>
                <a:ext uri="{FF2B5EF4-FFF2-40B4-BE49-F238E27FC236}">
                  <a16:creationId xmlns:a16="http://schemas.microsoft.com/office/drawing/2014/main" id="{F86F58B5-3BEA-3471-AAAC-49C323A89B7E}"/>
                </a:ext>
              </a:extLst>
            </p:cNvPr>
            <p:cNvSpPr/>
            <p:nvPr/>
          </p:nvSpPr>
          <p:spPr>
            <a:xfrm flipH="1">
              <a:off x="5891944" y="246145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aute 126">
              <a:extLst>
                <a:ext uri="{FF2B5EF4-FFF2-40B4-BE49-F238E27FC236}">
                  <a16:creationId xmlns:a16="http://schemas.microsoft.com/office/drawing/2014/main" id="{C3B7C012-EEDE-9BD4-0F53-285F0AF30CD9}"/>
                </a:ext>
              </a:extLst>
            </p:cNvPr>
            <p:cNvSpPr/>
            <p:nvPr/>
          </p:nvSpPr>
          <p:spPr>
            <a:xfrm flipH="1">
              <a:off x="7531238" y="3486851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aute 158">
              <a:extLst>
                <a:ext uri="{FF2B5EF4-FFF2-40B4-BE49-F238E27FC236}">
                  <a16:creationId xmlns:a16="http://schemas.microsoft.com/office/drawing/2014/main" id="{3B681A55-50CB-73CA-7D81-EEE1E2612CB9}"/>
                </a:ext>
              </a:extLst>
            </p:cNvPr>
            <p:cNvSpPr/>
            <p:nvPr/>
          </p:nvSpPr>
          <p:spPr>
            <a:xfrm rot="16200000" flipH="1">
              <a:off x="6604782" y="3279799"/>
              <a:ext cx="101250" cy="135565"/>
            </a:xfrm>
            <a:prstGeom prst="diamond">
              <a:avLst/>
            </a:prstGeom>
            <a:solidFill>
              <a:schemeClr val="tx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de-AT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Google Shape;558;g10f8d9d020d_0_26">
              <a:extLst>
                <a:ext uri="{FF2B5EF4-FFF2-40B4-BE49-F238E27FC236}">
                  <a16:creationId xmlns:a16="http://schemas.microsoft.com/office/drawing/2014/main" id="{D1F5BE36-7B2C-BF6B-60DA-998819B976D3}"/>
                </a:ext>
              </a:extLst>
            </p:cNvPr>
            <p:cNvSpPr txBox="1"/>
            <p:nvPr/>
          </p:nvSpPr>
          <p:spPr>
            <a:xfrm>
              <a:off x="6067533" y="2657527"/>
              <a:ext cx="90111" cy="101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>
                <a:defRPr lang="de-DE"/>
              </a:defPPr>
              <a:lvl1pPr marR="0"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en-US" sz="1050" dirty="0">
                  <a:sym typeface="Arial"/>
                </a:rPr>
                <a:t>*</a:t>
              </a:r>
              <a:endParaRPr sz="1050" dirty="0"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69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6B92F43B-60F2-ACF4-3600-DA6A84765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124398"/>
              </p:ext>
            </p:extLst>
          </p:nvPr>
        </p:nvGraphicFramePr>
        <p:xfrm>
          <a:off x="1368676" y="1552580"/>
          <a:ext cx="6406648" cy="350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844">
                  <a:extLst>
                    <a:ext uri="{9D8B030D-6E8A-4147-A177-3AD203B41FA5}">
                      <a16:colId xmlns:a16="http://schemas.microsoft.com/office/drawing/2014/main" val="1180028073"/>
                    </a:ext>
                  </a:extLst>
                </a:gridCol>
                <a:gridCol w="1338444">
                  <a:extLst>
                    <a:ext uri="{9D8B030D-6E8A-4147-A177-3AD203B41FA5}">
                      <a16:colId xmlns:a16="http://schemas.microsoft.com/office/drawing/2014/main" val="4011711854"/>
                    </a:ext>
                  </a:extLst>
                </a:gridCol>
                <a:gridCol w="1616840">
                  <a:extLst>
                    <a:ext uri="{9D8B030D-6E8A-4147-A177-3AD203B41FA5}">
                      <a16:colId xmlns:a16="http://schemas.microsoft.com/office/drawing/2014/main" val="1049936689"/>
                    </a:ext>
                  </a:extLst>
                </a:gridCol>
                <a:gridCol w="1988520">
                  <a:extLst>
                    <a:ext uri="{9D8B030D-6E8A-4147-A177-3AD203B41FA5}">
                      <a16:colId xmlns:a16="http://schemas.microsoft.com/office/drawing/2014/main" val="926987406"/>
                    </a:ext>
                  </a:extLst>
                </a:gridCol>
              </a:tblGrid>
              <a:tr h="459778">
                <a:tc>
                  <a:txBody>
                    <a:bodyPr/>
                    <a:lstStyle/>
                    <a:p>
                      <a:r>
                        <a:rPr lang="en-US" dirty="0"/>
                        <a:t>OOM Concepts</a:t>
                      </a:r>
                      <a:br>
                        <a:rPr lang="en-US" dirty="0"/>
                      </a:br>
                      <a:r>
                        <a:rPr lang="en-US" dirty="0"/>
                        <a:t>(UML 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DTDL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Vortolang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TwinMaker</a:t>
                      </a:r>
                      <a:r>
                        <a:rPr lang="en-US" dirty="0"/>
                        <a:t> Metamodel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53229"/>
                  </a:ext>
                </a:extLst>
              </a:tr>
              <a:tr h="410433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FunctionBlock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ComponentType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936822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96724"/>
                  </a:ext>
                </a:extLst>
              </a:tr>
              <a:tr h="242528">
                <a:tc>
                  <a:txBody>
                    <a:bodyPr/>
                    <a:lstStyle/>
                    <a:p>
                      <a:r>
                        <a:rPr lang="en-US" dirty="0"/>
                        <a:t>Temporal</a:t>
                      </a:r>
                      <a:br>
                        <a:rPr lang="en-US" dirty="0"/>
                      </a:br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isTimeSeries</a:t>
                      </a:r>
                      <a:r>
                        <a:rPr lang="en-US" dirty="0"/>
                        <a:t>=false)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1559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PropertyDefinition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 err="1"/>
                        <a:t>DataType</a:t>
                      </a: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43498"/>
                  </a:ext>
                </a:extLst>
              </a:tr>
              <a:tr h="302642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625236"/>
                  </a:ext>
                </a:extLst>
              </a:tr>
              <a:tr h="578337"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  <a:br>
                        <a:rPr lang="en-US" dirty="0"/>
                      </a:br>
                      <a:r>
                        <a:rPr lang="en-US" dirty="0" err="1"/>
                        <a:t>BlockProperty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03261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AA0A1E-97BE-8CA3-6B3F-0294DBE3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CFF7A-20E4-4FFB-AB9C-D4D9F994121E}" type="datetime4">
              <a:rPr lang="en-US" smtClean="0"/>
              <a:t>June 21,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5CAAB-6BF0-29C4-9D2B-E405853E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MLE ’21 | Jérôme Pfeiffer | jerome.pfeiffer@isw.uni-stuttgart.de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4E29C9-2262-D25C-A786-0D5C5921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1F068C7-89C3-700E-D420-9F8827091F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comparison with concepts of object-orientation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69FD5F1-12B1-AC7D-410A-D4D18922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RQ2: </a:t>
            </a:r>
            <a:r>
              <a:rPr lang="en-US" b="1" dirty="0">
                <a:sym typeface="Wingdings" panose="05000000000000000000" pitchFamily="2" charset="2"/>
              </a:rPr>
              <a:t>How do they relate to existing modeling concepts and standards?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804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f13582b3-d0ec-4024-8287-9a1e59dcf5c8"/>
  <p:tag name="EE4P_LANGUAGE_ID" val="1033"/>
</p:tagLst>
</file>

<file path=ppt/theme/theme1.xml><?xml version="1.0" encoding="utf-8"?>
<a:theme xmlns:a="http://schemas.openxmlformats.org/drawingml/2006/main" name="ISW Englisch Uni Stuttgart">
  <a:themeElements>
    <a:clrScheme name="US Bright Accent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A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prstClr val="black"/>
          </a:solidFill>
        </a:ln>
      </a:spPr>
      <a:bodyPr rot="0" spcFirstLastPara="0" vertOverflow="overflow" horzOverflow="overflow" vert="horz" wrap="none" lIns="0" tIns="114300" rIns="0" bIns="1143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spcBef>
            <a:spcPct val="0"/>
          </a:spcBef>
          <a:spcAft>
            <a:spcPct val="0"/>
          </a:spcAft>
          <a:buAutoNum type="arabicPeriod"/>
          <a:defRPr sz="2400" smtClean="0">
            <a:solidFill>
              <a:schemeClr val="tx1">
                <a:lumMod val="100000"/>
              </a:schemeClr>
            </a:solidFill>
            <a:latin typeface="Arial (Headings)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spcCol="28800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SW_EN.potx" id="{226CEBCC-A1E4-43D3-9991-47588204BF96}" vid="{1FE8A132-4CDB-44DD-83C6-FA194575C989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ISW_EN-Folienvorlage</Template>
  <TotalTime>0</TotalTime>
  <Words>1670</Words>
  <Application>Microsoft Office PowerPoint</Application>
  <PresentationFormat>Bildschirmpräsentation (16:10)</PresentationFormat>
  <Paragraphs>399</Paragraphs>
  <Slides>13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Courier New</vt:lpstr>
      <vt:lpstr>Wingdings</vt:lpstr>
      <vt:lpstr>ISW Englisch Uni Stuttgart</vt:lpstr>
      <vt:lpstr>Modeling Capabilities of Digital Twin Platforms – Old Whine in New Bottles?</vt:lpstr>
      <vt:lpstr>Motivation</vt:lpstr>
      <vt:lpstr>Digital Twin Platforms</vt:lpstr>
      <vt:lpstr>Digital Twin Platforms</vt:lpstr>
      <vt:lpstr>Digital Twin Platforms</vt:lpstr>
      <vt:lpstr>RQ1: Uncovering DT Platform Metamodels</vt:lpstr>
      <vt:lpstr>RQ1: Uncovering DT Platform Metamodels</vt:lpstr>
      <vt:lpstr>RQ1: Uncovering DT Platform Metamodels</vt:lpstr>
      <vt:lpstr>RQ2: How do they relate to existing modeling concepts and standards?</vt:lpstr>
      <vt:lpstr>RQ3: How can existing modeling concepts enable portability</vt:lpstr>
      <vt:lpstr>RQ3: How can existing modeling concepts enable portability</vt:lpstr>
      <vt:lpstr>Summary</vt:lpstr>
      <vt:lpstr>PowerPoint-Präsentation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2021-02-24T13:18:26Z</dcterms:created>
  <dcterms:modified xsi:type="dcterms:W3CDTF">2022-06-21T15:47:45Z</dcterms:modified>
</cp:coreProperties>
</file>